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328" r:id="rId2"/>
    <p:sldId id="311" r:id="rId3"/>
    <p:sldId id="312" r:id="rId4"/>
    <p:sldId id="313" r:id="rId5"/>
    <p:sldId id="314" r:id="rId6"/>
    <p:sldId id="329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61" r:id="rId39"/>
    <p:sldId id="364" r:id="rId40"/>
    <p:sldId id="365" r:id="rId41"/>
    <p:sldId id="366" r:id="rId42"/>
    <p:sldId id="367" r:id="rId43"/>
    <p:sldId id="368" r:id="rId44"/>
    <p:sldId id="369" r:id="rId45"/>
    <p:sldId id="370" r:id="rId46"/>
    <p:sldId id="371" r:id="rId47"/>
    <p:sldId id="372" r:id="rId48"/>
    <p:sldId id="373" r:id="rId49"/>
    <p:sldId id="374" r:id="rId50"/>
    <p:sldId id="375" r:id="rId51"/>
    <p:sldId id="376" r:id="rId52"/>
    <p:sldId id="377" r:id="rId53"/>
    <p:sldId id="378" r:id="rId54"/>
    <p:sldId id="379" r:id="rId55"/>
    <p:sldId id="380" r:id="rId56"/>
    <p:sldId id="381" r:id="rId57"/>
    <p:sldId id="382" r:id="rId58"/>
    <p:sldId id="383" r:id="rId59"/>
    <p:sldId id="384" r:id="rId60"/>
    <p:sldId id="385" r:id="rId61"/>
    <p:sldId id="386" r:id="rId62"/>
    <p:sldId id="387" r:id="rId63"/>
    <p:sldId id="388" r:id="rId64"/>
    <p:sldId id="389" r:id="rId65"/>
    <p:sldId id="390" r:id="rId66"/>
    <p:sldId id="391" r:id="rId67"/>
    <p:sldId id="392" r:id="rId68"/>
    <p:sldId id="396" r:id="rId69"/>
  </p:sldIdLst>
  <p:sldSz cx="9144000" cy="6858000" type="screen4x3"/>
  <p:notesSz cx="6858000" cy="9144000"/>
  <p:custDataLst>
    <p:tags r:id="rId7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EFC"/>
    <a:srgbClr val="D2E3FA"/>
    <a:srgbClr val="EEEEEE"/>
    <a:srgbClr val="C2DBFA"/>
    <a:srgbClr val="EAF2FC"/>
    <a:srgbClr val="B2D2F8"/>
    <a:srgbClr val="C9214D"/>
    <a:srgbClr val="9F1A3D"/>
    <a:srgbClr val="F20000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0943698-16CA-4F1D-92E2-4B8155E85FF3}" type="datetimeFigureOut">
              <a:rPr lang="fa-IR" smtClean="0"/>
              <a:t>02/07/1442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66020BA-50B7-4D58-B97E-036544F2D7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2220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a-IR" altLang="fa-IR" smtClean="0">
                <a:latin typeface="Arial" panose="020B0604020202020204" pitchFamily="34" charset="0"/>
                <a:cs typeface="Arial" panose="020B0604020202020204" pitchFamily="34" charset="0"/>
              </a:rPr>
              <a:t>باز: امکان پاسخهای متنوعی وجود دارد.</a:t>
            </a:r>
          </a:p>
          <a:p>
            <a:r>
              <a:rPr lang="fa-IR" altLang="fa-IR" smtClean="0">
                <a:latin typeface="Arial" panose="020B0604020202020204" pitchFamily="34" charset="0"/>
                <a:cs typeface="Arial" panose="020B0604020202020204" pitchFamily="34" charset="0"/>
              </a:rPr>
              <a:t>بیمار تشویق می شود هرطور که دوست دارد در مورد افکار و احساساتش صحبت کند.</a:t>
            </a:r>
          </a:p>
          <a:p>
            <a:r>
              <a:rPr lang="fa-IR" altLang="fa-IR" smtClean="0">
                <a:latin typeface="Arial" panose="020B0604020202020204" pitchFamily="34" charset="0"/>
                <a:cs typeface="Arial" panose="020B0604020202020204" pitchFamily="34" charset="0"/>
              </a:rPr>
              <a:t>بسته:</a:t>
            </a:r>
          </a:p>
          <a:p>
            <a:r>
              <a:rPr lang="fa-IR" altLang="fa-IR" smtClean="0">
                <a:latin typeface="Arial" panose="020B0604020202020204" pitchFamily="34" charset="0"/>
                <a:cs typeface="Arial" panose="020B0604020202020204" pitchFamily="34" charset="0"/>
              </a:rPr>
              <a:t>بیمار را محدود می کند.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071A54-7C98-4373-8F36-233AB0A76A99}" type="slidenum">
              <a:rPr lang="fa-IR" altLang="fa-IR" smtClean="0"/>
              <a:pPr/>
              <a:t>9</a:t>
            </a:fld>
            <a:endParaRPr lang="en-US" altLang="fa-IR" smtClean="0"/>
          </a:p>
        </p:txBody>
      </p:sp>
    </p:spTree>
    <p:extLst>
      <p:ext uri="{BB962C8B-B14F-4D97-AF65-F5344CB8AC3E}">
        <p14:creationId xmlns:p14="http://schemas.microsoft.com/office/powerpoint/2010/main" val="333871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251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651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/>
          <a:lstStyle/>
          <a:p>
            <a:fld id="{A9BB8C96-71E8-4CE1-8545-6E60E64486AA}" type="datetimeFigureOut">
              <a:rPr lang="fa-IR" smtClean="0"/>
              <a:t>02/07/1442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/>
          <a:lstStyle/>
          <a:p>
            <a:fld id="{3361C348-5B8A-4699-8C5F-BC7076969E8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85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/>
          <a:lstStyle/>
          <a:p>
            <a:fld id="{222A0B3E-3056-4428-9CE4-9EEDA6AC466A}" type="datetimeFigureOut">
              <a:rPr lang="fa-IR" smtClean="0"/>
              <a:t>02/07/1442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/>
          <a:lstStyle/>
          <a:p>
            <a:fld id="{BCE99D3A-8560-42E5-A05A-179CD411DA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079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F1A3D"/>
            </a:gs>
            <a:gs pos="52000">
              <a:srgbClr val="C9214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4932" y="0"/>
            <a:ext cx="9248931" cy="6858000"/>
          </a:xfrm>
          <a:prstGeom prst="rect">
            <a:avLst/>
          </a:prstGeom>
          <a:gradFill flip="none" rotWithShape="1">
            <a:gsLst>
              <a:gs pos="22000">
                <a:srgbClr val="E4EEFC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7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8149" y="2934574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Bef>
                <a:spcPct val="0"/>
              </a:spcBef>
            </a:pPr>
            <a:r>
              <a:rPr lang="fa-IR" alt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ارتباط‌ </a:t>
            </a:r>
            <a:r>
              <a:rPr lang="fa-IR" altLang="fa-IR" sz="4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درمانی</a:t>
            </a:r>
            <a:endParaRPr lang="fa-IR" altLang="fa-IR" sz="4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547" y="377129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07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58CA6EA6-D2DA-43B4-8031-6FB7D917750D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10</a:t>
            </a:fld>
            <a:endParaRPr lang="en-US" altLang="fa-IR" sz="1050"/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1286182" y="1290207"/>
            <a:ext cx="757448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rtl="1" eaLnBrk="1" hangingPunct="1">
              <a:lnSpc>
                <a:spcPct val="150000"/>
              </a:lnSpc>
              <a:defRPr/>
            </a:pPr>
            <a:endParaRPr lang="fa-IR" sz="2400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anose="00000400000000000000" pitchFamily="2" charset="-78"/>
            </a:endParaRPr>
          </a:p>
          <a:p>
            <a:pPr marL="342900" indent="-342900" algn="r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بطور خاص برای یک پاسخ مشخص طراحی شده و در مواقعی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که نیازمند اطلاعات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خاص و دقیق باشیم کاربرد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دارد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مانند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تأهل و شغل و ... </a:t>
            </a:r>
          </a:p>
          <a:p>
            <a:pPr algn="r" rtl="1" eaLnBrk="1" hangingPunct="1">
              <a:lnSpc>
                <a:spcPct val="150000"/>
              </a:lnSpc>
              <a:defRPr/>
            </a:pPr>
            <a:endParaRPr lang="en-US" sz="2400" dirty="0">
              <a:latin typeface="Arial" charset="0"/>
              <a:cs typeface="B Nazanin" panose="00000400000000000000" pitchFamily="2" charset="-78"/>
            </a:endParaRPr>
          </a:p>
          <a:p>
            <a:pPr marL="342900" indent="-342900" algn="r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a-IR" sz="2400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بطورکلی این نوع سؤالات مناسب نمی باشند .</a:t>
            </a:r>
          </a:p>
          <a:p>
            <a:pPr algn="r" rtl="1" eaLnBrk="1" hangingPunct="1">
              <a:lnSpc>
                <a:spcPct val="150000"/>
              </a:lnSpc>
              <a:defRPr/>
            </a:pPr>
            <a:endParaRPr lang="en-US" sz="2400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150000"/>
              </a:lnSpc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الف) به تفریح علاقه داری؟ </a:t>
            </a:r>
            <a:endParaRPr lang="en-US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150000"/>
              </a:lnSpc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ب)پدرت رابیشتر دوست داری یا مادرت را ؟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6182" y="242889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defRPr/>
            </a:pPr>
            <a:r>
              <a:rPr lang="fa-I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ب) سؤال بسته</a:t>
            </a: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2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0AFAD52B-80D8-4663-872B-588E1B9A66CA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11</a:t>
            </a:fld>
            <a:endParaRPr lang="en-US" altLang="fa-IR" sz="1050"/>
          </a:p>
        </p:txBody>
      </p:sp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2827169" y="1492324"/>
            <a:ext cx="580191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2400" b="1" dirty="0">
              <a:cs typeface="B Badr" panose="00000400000000000000" pitchFamily="2" charset="-7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fa-IR" sz="2400" dirty="0">
                <a:cs typeface="B Nazanin" panose="00000400000000000000" pitchFamily="2" charset="-78"/>
              </a:rPr>
              <a:t>روی اطلاعات خاصی تمرکز </a:t>
            </a:r>
            <a:r>
              <a:rPr lang="fa-IR" altLang="fa-IR" sz="2400" dirty="0" smtClean="0">
                <a:cs typeface="B Nazanin" panose="00000400000000000000" pitchFamily="2" charset="-78"/>
              </a:rPr>
              <a:t>دارد. </a:t>
            </a:r>
            <a:endParaRPr lang="fa-IR" altLang="fa-IR" sz="2400" dirty="0">
              <a:cs typeface="B Nazanin" panose="00000400000000000000" pitchFamily="2" charset="-7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2400" dirty="0">
              <a:cs typeface="B Nazanin" panose="00000400000000000000" pitchFamily="2" charset="-7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a-IR" sz="2400" dirty="0">
              <a:cs typeface="B Nazanin" panose="00000400000000000000" pitchFamily="2" charset="-7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fa-IR" sz="2400" dirty="0">
                <a:cs typeface="B Nazanin" panose="00000400000000000000" pitchFamily="2" charset="-78"/>
              </a:rPr>
              <a:t>بیمار :</a:t>
            </a:r>
            <a:r>
              <a:rPr lang="fa-IR" altLang="fa-IR" sz="2400" dirty="0">
                <a:solidFill>
                  <a:schemeClr val="accent2"/>
                </a:solidFill>
                <a:cs typeface="B Nazanin" panose="00000400000000000000" pitchFamily="2" charset="-78"/>
              </a:rPr>
              <a:t> امروز حوصله کسی را ندارم.</a:t>
            </a:r>
            <a:r>
              <a:rPr lang="fa-IR" altLang="fa-IR" sz="2400" dirty="0">
                <a:solidFill>
                  <a:srgbClr val="CC6600"/>
                </a:solidFill>
                <a:cs typeface="B Nazanin" panose="00000400000000000000" pitchFamily="2" charset="-78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fa-IR" sz="2400" dirty="0">
                <a:solidFill>
                  <a:srgbClr val="CC6600"/>
                </a:solidFill>
                <a:cs typeface="B Nazanin" panose="00000400000000000000" pitchFamily="2" charset="-78"/>
              </a:rPr>
              <a:t>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fa-IR" sz="2400" dirty="0">
                <a:cs typeface="B Nazanin" panose="00000400000000000000" pitchFamily="2" charset="-78"/>
              </a:rPr>
              <a:t>پرستار : </a:t>
            </a:r>
            <a:r>
              <a:rPr lang="fa-IR" altLang="fa-IR" sz="2400" dirty="0">
                <a:solidFill>
                  <a:srgbClr val="D60093"/>
                </a:solidFill>
                <a:cs typeface="B Nazanin" panose="00000400000000000000" pitchFamily="2" charset="-78"/>
              </a:rPr>
              <a:t>دقیقاً بگو حوصله چه کسانی را </a:t>
            </a:r>
            <a:r>
              <a:rPr lang="fa-IR" altLang="fa-IR" sz="2400" dirty="0" smtClean="0">
                <a:solidFill>
                  <a:srgbClr val="D60093"/>
                </a:solidFill>
                <a:cs typeface="B Nazanin" panose="00000400000000000000" pitchFamily="2" charset="-78"/>
              </a:rPr>
              <a:t>نداری؟ </a:t>
            </a:r>
            <a:endParaRPr lang="fa-IR" altLang="fa-IR" sz="2400" dirty="0">
              <a:solidFill>
                <a:srgbClr val="D60093"/>
              </a:solidFill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6182" y="242889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3200" b="1" dirty="0">
                <a:cs typeface="B Nazanin" panose="00000400000000000000" pitchFamily="2" charset="-78"/>
              </a:rPr>
              <a:t>ج) سؤالات متمرکز</a:t>
            </a: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0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6823" y="1723249"/>
            <a:ext cx="82351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سؤال نشان دهنده علاقمندی پرستار وگوش دادن با دقت و همدلی پرستار می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باشد.</a:t>
            </a:r>
          </a:p>
          <a:p>
            <a:pPr algn="r" rtl="1">
              <a:defRPr/>
            </a:pP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  <a:defRPr/>
            </a:pP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سؤال، ‌این فرصت را می‌دهد تا بیمار در مورد خود فکر کند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و در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مورد احساسات و ادراکات خود صحبت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نماید.</a:t>
            </a:r>
            <a:endParaRPr lang="fa-IR" sz="2400" dirty="0">
              <a:latin typeface="Arial" charset="0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6182" y="242889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 dirty="0">
                <a:cs typeface="B Nazanin" panose="00000400000000000000" pitchFamily="2" charset="-78"/>
              </a:rPr>
              <a:t>سؤالات باز </a:t>
            </a:r>
            <a:r>
              <a:rPr lang="fa-IR" sz="3200" b="1" dirty="0" smtClean="0">
                <a:cs typeface="B Nazanin" panose="00000400000000000000" pitchFamily="2" charset="-78"/>
              </a:rPr>
              <a:t>پاسخ ...</a:t>
            </a:r>
            <a:endParaRPr lang="en-US" sz="3200" dirty="0"/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2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C728FC54-EA78-4755-8A25-162445824E0F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13</a:t>
            </a:fld>
            <a:endParaRPr lang="en-US" altLang="fa-IR" sz="1050"/>
          </a:p>
        </p:txBody>
      </p: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1801655" y="1628896"/>
            <a:ext cx="6826872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 algn="r" rtl="1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latin typeface="Arial" charset="0"/>
                <a:cs typeface="B Badr" pitchFamily="2" charset="-78"/>
              </a:rPr>
              <a:t>مهمترین </a:t>
            </a:r>
            <a:r>
              <a:rPr lang="fa-IR" sz="2400" dirty="0">
                <a:latin typeface="Arial" charset="0"/>
                <a:cs typeface="Arial" charset="0"/>
              </a:rPr>
              <a:t>‌</a:t>
            </a:r>
            <a:r>
              <a:rPr lang="fa-IR" sz="2400" dirty="0">
                <a:latin typeface="Arial" charset="0"/>
                <a:cs typeface="B Badr" pitchFamily="2" charset="-78"/>
              </a:rPr>
              <a:t>نقش </a:t>
            </a:r>
            <a:r>
              <a:rPr lang="fa-IR" sz="2400" dirty="0">
                <a:latin typeface="Arial" charset="0"/>
                <a:cs typeface="Arial" charset="0"/>
              </a:rPr>
              <a:t>‌</a:t>
            </a:r>
            <a:r>
              <a:rPr lang="fa-IR" sz="2400" dirty="0">
                <a:latin typeface="Arial" charset="0"/>
                <a:cs typeface="B Badr" pitchFamily="2" charset="-78"/>
              </a:rPr>
              <a:t>پرستار برای </a:t>
            </a:r>
            <a:r>
              <a:rPr lang="fa-IR" sz="2400" dirty="0">
                <a:latin typeface="Arial" charset="0"/>
                <a:cs typeface="Arial" charset="0"/>
              </a:rPr>
              <a:t>‌</a:t>
            </a:r>
            <a:r>
              <a:rPr lang="fa-IR" sz="2400" dirty="0">
                <a:latin typeface="Arial" charset="0"/>
                <a:cs typeface="B Badr" pitchFamily="2" charset="-78"/>
              </a:rPr>
              <a:t>درک </a:t>
            </a:r>
            <a:r>
              <a:rPr lang="fa-IR" sz="2400" dirty="0">
                <a:latin typeface="Arial" charset="0"/>
                <a:cs typeface="Arial" charset="0"/>
              </a:rPr>
              <a:t>‌</a:t>
            </a:r>
            <a:r>
              <a:rPr lang="fa-IR" sz="2400" dirty="0">
                <a:latin typeface="Arial" charset="0"/>
                <a:cs typeface="B Badr" pitchFamily="2" charset="-78"/>
              </a:rPr>
              <a:t>بهتر بیمار </a:t>
            </a:r>
            <a:r>
              <a:rPr lang="fa-IR" sz="2400" dirty="0" smtClean="0">
                <a:latin typeface="Arial" charset="0"/>
                <a:cs typeface="B Badr" pitchFamily="2" charset="-78"/>
              </a:rPr>
              <a:t>است. </a:t>
            </a:r>
          </a:p>
          <a:p>
            <a:pPr marL="342900" indent="-342900" algn="r" rtl="1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latin typeface="Arial" charset="0"/>
                <a:cs typeface="B Badr" pitchFamily="2" charset="-78"/>
              </a:rPr>
              <a:t>دیگر </a:t>
            </a:r>
            <a:r>
              <a:rPr lang="fa-IR" sz="2400" dirty="0">
                <a:latin typeface="Arial" charset="0"/>
                <a:cs typeface="B Badr" pitchFamily="2" charset="-78"/>
              </a:rPr>
              <a:t>تکنیکهای</a:t>
            </a:r>
            <a:r>
              <a:rPr lang="fa-IR" sz="2400" dirty="0">
                <a:latin typeface="Arial" charset="0"/>
                <a:cs typeface="Arial" charset="0"/>
              </a:rPr>
              <a:t>‌ </a:t>
            </a:r>
            <a:r>
              <a:rPr lang="fa-IR" sz="2400" dirty="0">
                <a:latin typeface="Arial" charset="0"/>
                <a:cs typeface="B Badr" pitchFamily="2" charset="-78"/>
              </a:rPr>
              <a:t>ارتباطی به کمک آن مؤثر می </a:t>
            </a:r>
            <a:r>
              <a:rPr lang="fa-IR" sz="2400" dirty="0" smtClean="0">
                <a:latin typeface="Arial" charset="0"/>
                <a:cs typeface="B Badr" pitchFamily="2" charset="-78"/>
              </a:rPr>
              <a:t>باشند.</a:t>
            </a:r>
            <a:endParaRPr lang="fa-IR" sz="2400" dirty="0">
              <a:latin typeface="Arial" charset="0"/>
              <a:cs typeface="B Badr" pitchFamily="2" charset="-78"/>
            </a:endParaRPr>
          </a:p>
          <a:p>
            <a:pPr marL="342900" indent="-342900" algn="r" rtl="1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latin typeface="Arial" charset="0"/>
                <a:cs typeface="B Badr" pitchFamily="2" charset="-78"/>
              </a:rPr>
              <a:t> </a:t>
            </a:r>
            <a:r>
              <a:rPr lang="fa-IR" sz="2400" dirty="0">
                <a:latin typeface="Arial" charset="0"/>
                <a:cs typeface="B Badr" pitchFamily="2" charset="-78"/>
              </a:rPr>
              <a:t>اولین نقش پرستار در ارتباط درمانی می باشد</a:t>
            </a:r>
            <a:r>
              <a:rPr lang="fa-IR" sz="2400" dirty="0" smtClean="0">
                <a:latin typeface="Arial" charset="0"/>
                <a:cs typeface="B Badr" pitchFamily="2" charset="-78"/>
              </a:rPr>
              <a:t>.</a:t>
            </a:r>
          </a:p>
          <a:p>
            <a:pPr marL="342900" indent="-342900" algn="r" rtl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fa-IR" sz="2400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Badr" pitchFamily="2" charset="-78"/>
              </a:rPr>
              <a:t>گوش کردن فعال</a:t>
            </a:r>
            <a:r>
              <a:rPr lang="fa-IR" sz="2400" dirty="0">
                <a:latin typeface="Arial" charset="0"/>
                <a:cs typeface="B Badr" pitchFamily="2" charset="-78"/>
              </a:rPr>
              <a:t> مهمترین ابزار پرستار در ارتباط با بیمار روانی </a:t>
            </a:r>
            <a:r>
              <a:rPr lang="fa-IR" sz="2400" dirty="0" smtClean="0">
                <a:latin typeface="Arial" charset="0"/>
                <a:cs typeface="B Badr" pitchFamily="2" charset="-78"/>
              </a:rPr>
              <a:t>است.</a:t>
            </a:r>
            <a:endParaRPr lang="fa-IR" sz="2400" dirty="0">
              <a:latin typeface="Arial" charset="0"/>
              <a:cs typeface="B Badr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Badr" pitchFamily="2" charset="-78"/>
              </a:rPr>
              <a:t>مهمترین </a:t>
            </a:r>
            <a:r>
              <a:rPr lang="fa-I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Badr" pitchFamily="2" charset="-78"/>
              </a:rPr>
              <a:t>اصل در </a:t>
            </a:r>
            <a:r>
              <a:rPr lang="fa-I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Badr" pitchFamily="2" charset="-78"/>
              </a:rPr>
              <a:t>ارتباط،</a:t>
            </a:r>
            <a:r>
              <a:rPr lang="fa-IR" sz="24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Badr" pitchFamily="2" charset="-78"/>
              </a:rPr>
              <a:t> </a:t>
            </a:r>
            <a:r>
              <a:rPr lang="fa-IR" sz="2400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Badr" pitchFamily="2" charset="-78"/>
              </a:rPr>
              <a:t>شنونده خوبی بودن </a:t>
            </a:r>
            <a:r>
              <a:rPr lang="fa-I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Badr" pitchFamily="2" charset="-78"/>
              </a:rPr>
              <a:t>است.</a:t>
            </a:r>
            <a:r>
              <a:rPr lang="fa-IR" sz="24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Badr" pitchFamily="2" charset="-78"/>
              </a:rPr>
              <a:t> </a:t>
            </a:r>
            <a:endParaRPr lang="fa-IR" sz="2400" dirty="0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Badr" pitchFamily="2" charset="-78"/>
            </a:endParaRPr>
          </a:p>
          <a:p>
            <a:pPr algn="r" rtl="1" eaLnBrk="1" hangingPunct="1">
              <a:defRPr/>
            </a:pPr>
            <a:endParaRPr lang="fa-IR" sz="2100" b="1" dirty="0">
              <a:latin typeface="Arial" charset="0"/>
              <a:cs typeface="B Badr" pitchFamily="2" charset="-78"/>
            </a:endParaRPr>
          </a:p>
          <a:p>
            <a:pPr algn="r" rtl="1" eaLnBrk="1" hangingPunct="1">
              <a:defRPr/>
            </a:pPr>
            <a:endParaRPr lang="en-US" sz="2100" b="1" dirty="0">
              <a:latin typeface="Arial" charset="0"/>
              <a:cs typeface="B Badr" pitchFamily="2" charset="-78"/>
            </a:endParaRPr>
          </a:p>
          <a:p>
            <a:pPr algn="r" rtl="1" eaLnBrk="1" hangingPunct="1">
              <a:defRPr/>
            </a:pPr>
            <a:endParaRPr lang="fa-IR" sz="2100" b="1" dirty="0">
              <a:latin typeface="Arial" charset="0"/>
              <a:cs typeface="B Bad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6182" y="242889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defRPr/>
            </a:pPr>
            <a:r>
              <a:rPr lang="fa-I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3-گوش‌دادن فعال</a:t>
            </a:r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E8E3D5FD-291A-4766-93DF-9F68AE8F57CA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14</a:t>
            </a:fld>
            <a:endParaRPr lang="en-US" altLang="fa-IR" sz="1050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1286182" y="1296789"/>
            <a:ext cx="7548725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rtl="1" eaLnBrk="1" hangingPunct="1">
              <a:lnSpc>
                <a:spcPct val="150000"/>
              </a:lnSpc>
              <a:defRPr/>
            </a:pPr>
            <a:r>
              <a:rPr lang="fa-IR" sz="2100" b="1" dirty="0" smtClean="0">
                <a:latin typeface="Arial" charset="0"/>
                <a:cs typeface="B Badr" pitchFamily="2" charset="-78"/>
              </a:rPr>
              <a:t>منعکس </a:t>
            </a:r>
            <a:r>
              <a:rPr lang="fa-IR" sz="2100" b="1" dirty="0">
                <a:latin typeface="Arial" charset="0"/>
                <a:cs typeface="B Badr" pitchFamily="2" charset="-78"/>
              </a:rPr>
              <a:t>کردن تمامی یا بخشی از گفتار بیمار در قالب کلمات خودش به طوری که او </a:t>
            </a:r>
            <a:r>
              <a:rPr lang="fa-IR" sz="2100" b="1" dirty="0" smtClean="0">
                <a:latin typeface="Arial" charset="0"/>
                <a:cs typeface="B Badr" pitchFamily="2" charset="-78"/>
              </a:rPr>
              <a:t>را تشویق </a:t>
            </a:r>
            <a:r>
              <a:rPr lang="fa-IR" sz="2100" b="1" dirty="0">
                <a:latin typeface="Arial" charset="0"/>
                <a:cs typeface="B Badr" pitchFamily="2" charset="-78"/>
              </a:rPr>
              <a:t>به گویایی بیشتر و تفکر درباره موضوع مورد بحث کند .</a:t>
            </a:r>
            <a:endParaRPr lang="en-US" sz="2100" b="1" dirty="0">
              <a:latin typeface="Arial" charset="0"/>
              <a:cs typeface="B Badr" pitchFamily="2" charset="-78"/>
            </a:endParaRPr>
          </a:p>
          <a:p>
            <a:pPr algn="r" rtl="1" eaLnBrk="1" hangingPunct="1">
              <a:lnSpc>
                <a:spcPct val="150000"/>
              </a:lnSpc>
              <a:defRPr/>
            </a:pPr>
            <a:endParaRPr lang="en-US" sz="2100" b="1" dirty="0">
              <a:latin typeface="Arial" charset="0"/>
              <a:cs typeface="B Badr" pitchFamily="2" charset="-78"/>
            </a:endParaRPr>
          </a:p>
          <a:p>
            <a:pPr marL="342900" indent="-342900" algn="r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a-IR" sz="2100" b="1" u="sng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Badr" pitchFamily="2" charset="-78"/>
              </a:rPr>
              <a:t>دو فایده دارد : </a:t>
            </a:r>
          </a:p>
          <a:p>
            <a:pPr algn="r" rtl="1" eaLnBrk="1" hangingPunct="1">
              <a:lnSpc>
                <a:spcPct val="150000"/>
              </a:lnSpc>
              <a:defRPr/>
            </a:pPr>
            <a:r>
              <a:rPr lang="fa-IR" sz="2100" b="1" dirty="0">
                <a:latin typeface="Arial" charset="0"/>
                <a:cs typeface="B Badr" pitchFamily="2" charset="-78"/>
              </a:rPr>
              <a:t>1- پرستار مطمئن می شود که گفته بیمار را درست فهمیده است </a:t>
            </a:r>
          </a:p>
          <a:p>
            <a:pPr algn="r" rtl="1" eaLnBrk="1" hangingPunct="1">
              <a:lnSpc>
                <a:spcPct val="150000"/>
              </a:lnSpc>
              <a:defRPr/>
            </a:pPr>
            <a:r>
              <a:rPr lang="fa-IR" sz="2100" b="1" dirty="0">
                <a:latin typeface="Arial" charset="0"/>
                <a:cs typeface="B Badr" pitchFamily="2" charset="-78"/>
              </a:rPr>
              <a:t>2- بیمار مطمئن می شود که پرستار به گفته های او دقیقا گوش می دهد </a:t>
            </a:r>
            <a:r>
              <a:rPr lang="en-US" sz="2100" b="1" dirty="0">
                <a:latin typeface="Arial" charset="0"/>
                <a:cs typeface="B Badr" pitchFamily="2" charset="-78"/>
              </a:rPr>
              <a:t>.</a:t>
            </a:r>
          </a:p>
          <a:p>
            <a:pPr algn="r" rtl="1" eaLnBrk="1" hangingPunct="1">
              <a:lnSpc>
                <a:spcPct val="150000"/>
              </a:lnSpc>
              <a:defRPr/>
            </a:pPr>
            <a:endParaRPr lang="en-US" sz="2100" b="1" dirty="0">
              <a:latin typeface="Arial" charset="0"/>
              <a:cs typeface="B Badr" pitchFamily="2" charset="-78"/>
            </a:endParaRPr>
          </a:p>
          <a:p>
            <a:pPr algn="r" rtl="1" eaLnBrk="1" hangingPunct="1">
              <a:lnSpc>
                <a:spcPct val="150000"/>
              </a:lnSpc>
              <a:defRPr/>
            </a:pPr>
            <a:r>
              <a:rPr lang="fa-IR" sz="2100" b="1" dirty="0">
                <a:latin typeface="Arial" charset="0"/>
                <a:cs typeface="B Badr" pitchFamily="2" charset="-78"/>
              </a:rPr>
              <a:t>مثلا :</a:t>
            </a:r>
          </a:p>
          <a:p>
            <a:pPr algn="r" rtl="1" eaLnBrk="1" hangingPunct="1">
              <a:lnSpc>
                <a:spcPct val="150000"/>
              </a:lnSpc>
              <a:defRPr/>
            </a:pPr>
            <a:r>
              <a:rPr lang="fa-IR" sz="2100" b="1" dirty="0">
                <a:latin typeface="Arial" charset="0"/>
                <a:cs typeface="B Badr" pitchFamily="2" charset="-78"/>
              </a:rPr>
              <a:t>بیمار می گوید ، فکر می کنم که ضعف اعصاب دارم .</a:t>
            </a:r>
          </a:p>
          <a:p>
            <a:pPr algn="r" rtl="1" eaLnBrk="1" hangingPunct="1">
              <a:lnSpc>
                <a:spcPct val="150000"/>
              </a:lnSpc>
              <a:defRPr/>
            </a:pPr>
            <a:r>
              <a:rPr lang="fa-IR" sz="2100" b="1" dirty="0">
                <a:latin typeface="Arial" charset="0"/>
                <a:cs typeface="B Badr" pitchFamily="2" charset="-78"/>
              </a:rPr>
              <a:t>پرستار : گفتید ضعف اعصاب ؟ </a:t>
            </a:r>
            <a:endParaRPr lang="en-US" sz="2100" b="1" dirty="0">
              <a:latin typeface="Arial" charset="0"/>
              <a:cs typeface="B Bad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6182" y="242889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defRPr/>
            </a:pPr>
            <a:r>
              <a:rPr lang="fa-I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5- انعکاس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Reflection </a:t>
            </a:r>
            <a:endParaRPr lang="fa-IR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anose="00000400000000000000" pitchFamily="2" charset="-78"/>
            </a:endParaRP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6182" y="1512633"/>
            <a:ext cx="762395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پرستار </a:t>
            </a:r>
            <a:r>
              <a:rPr lang="fa-IR" sz="2400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هیجانات و احساسات بیمار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 را بر اساس گفته های او به خودش بازگشت می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دهد.</a:t>
            </a: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پرستارآنچه ‌را که در </a:t>
            </a:r>
            <a:r>
              <a:rPr lang="fa-IR" sz="2400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بعد عاطفی بیمار‌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 مشاهده ، احساس  و درک می کند را بیان می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نماید.</a:t>
            </a: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r" rtl="1">
              <a:defRPr/>
            </a:pP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- به نظر ناراحت هستی؟ </a:t>
            </a:r>
            <a:endParaRPr lang="en-US" sz="2400" dirty="0">
              <a:latin typeface="Arial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- فکر می کنی امروز بهتر از قبل هستی ؟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6182" y="242889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انعکاس ...</a:t>
            </a:r>
            <a:endParaRPr lang="en-US" sz="3200" dirty="0"/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4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CB5CB1BB-4296-4691-B6D1-0F179B2866FB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16</a:t>
            </a:fld>
            <a:endParaRPr lang="en-US" altLang="fa-IR" sz="1050"/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47" y="1446610"/>
            <a:ext cx="6128147" cy="395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29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Content Placeholder 3"/>
          <p:cNvSpPr>
            <a:spLocks noGrp="1"/>
          </p:cNvSpPr>
          <p:nvPr>
            <p:ph idx="1"/>
          </p:nvPr>
        </p:nvSpPr>
        <p:spPr>
          <a:xfrm>
            <a:off x="991673" y="1403869"/>
            <a:ext cx="7923537" cy="3207544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fa-IR" sz="2400" dirty="0">
                <a:cs typeface="B Nazanin" panose="00000400000000000000" pitchFamily="2" charset="-78"/>
              </a:rPr>
              <a:t>استنباط خود از گفته های بیمار را بیان می کند. يعني صحبت وكلمات بيمار را به خودش برمي گردانيم اما با كلمات جديدتر.</a:t>
            </a:r>
          </a:p>
          <a:p>
            <a:pPr algn="r" rtl="1">
              <a:lnSpc>
                <a:spcPct val="150000"/>
              </a:lnSpc>
            </a:pPr>
            <a:endParaRPr lang="fa-IR" altLang="fa-IR" sz="24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altLang="fa-IR" sz="2400" dirty="0">
                <a:cs typeface="B Nazanin" panose="00000400000000000000" pitchFamily="2" charset="-78"/>
              </a:rPr>
              <a:t> مثلا بيمار مي گويد</a:t>
            </a:r>
            <a:r>
              <a:rPr lang="fa-IR" altLang="fa-IR" sz="2400" dirty="0" smtClean="0">
                <a:cs typeface="B Nazanin" panose="00000400000000000000" pitchFamily="2" charset="-78"/>
              </a:rPr>
              <a:t>: ((</a:t>
            </a:r>
            <a:r>
              <a:rPr lang="fa-IR" altLang="fa-IR" sz="2400" dirty="0">
                <a:cs typeface="B Nazanin" panose="00000400000000000000" pitchFamily="2" charset="-78"/>
              </a:rPr>
              <a:t>من شب ها تا دير وقت بيدارم</a:t>
            </a:r>
            <a:r>
              <a:rPr lang="fa-IR" altLang="fa-IR" sz="2400" dirty="0" smtClean="0">
                <a:cs typeface="B Nazanin" panose="00000400000000000000" pitchFamily="2" charset="-78"/>
              </a:rPr>
              <a:t>.)) وپرستار </a:t>
            </a:r>
            <a:r>
              <a:rPr lang="fa-IR" altLang="fa-IR" sz="2400" dirty="0">
                <a:cs typeface="B Nazanin" panose="00000400000000000000" pitchFamily="2" charset="-78"/>
              </a:rPr>
              <a:t>اظهار </a:t>
            </a:r>
            <a:r>
              <a:rPr lang="fa-IR" altLang="fa-IR" sz="2400" dirty="0" smtClean="0">
                <a:cs typeface="B Nazanin" panose="00000400000000000000" pitchFamily="2" charset="-78"/>
              </a:rPr>
              <a:t>مي دارد: ((</a:t>
            </a:r>
            <a:r>
              <a:rPr lang="fa-IR" altLang="fa-IR" sz="2400" dirty="0">
                <a:cs typeface="B Nazanin" panose="00000400000000000000" pitchFamily="2" charset="-78"/>
              </a:rPr>
              <a:t>آيا شما اشكال در خوابيدن داريد يا درس مي خوانيد؟))</a:t>
            </a:r>
            <a:endParaRPr lang="en-US" altLang="fa-IR" sz="2400" dirty="0">
              <a:cs typeface="B Nazanin" panose="00000400000000000000" pitchFamily="2" charset="-78"/>
            </a:endParaRPr>
          </a:p>
        </p:txBody>
      </p:sp>
      <p:sp>
        <p:nvSpPr>
          <p:cNvPr id="573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80460011-456A-4E00-BD46-F4402BDA8377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17</a:t>
            </a:fld>
            <a:endParaRPr lang="en-US" altLang="fa-IR" sz="1050"/>
          </a:p>
        </p:txBody>
      </p:sp>
      <p:sp>
        <p:nvSpPr>
          <p:cNvPr id="6" name="Rectangle 5"/>
          <p:cNvSpPr/>
          <p:nvPr/>
        </p:nvSpPr>
        <p:spPr>
          <a:xfrm>
            <a:off x="1286182" y="242889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 dirty="0">
                <a:cs typeface="B Nazanin" panose="00000400000000000000" pitchFamily="2" charset="-78"/>
              </a:rPr>
              <a:t>بيان مجدد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2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23E19761-914D-4640-A675-F7CB6C6DDFC2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18</a:t>
            </a:fld>
            <a:endParaRPr lang="en-US" altLang="fa-IR" sz="1050"/>
          </a:p>
        </p:txBody>
      </p:sp>
      <p:sp>
        <p:nvSpPr>
          <p:cNvPr id="5" name="Rectangle 4"/>
          <p:cNvSpPr/>
          <p:nvPr/>
        </p:nvSpPr>
        <p:spPr>
          <a:xfrm>
            <a:off x="1099455" y="183946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800" b="1" dirty="0">
                <a:cs typeface="B Nazanin" panose="00000400000000000000" pitchFamily="2" charset="-78"/>
              </a:rPr>
              <a:t>6- تشویق به بیان ‌احساسات </a:t>
            </a:r>
            <a:r>
              <a:rPr lang="fa-IR" sz="2800" b="1" dirty="0" smtClean="0">
                <a:cs typeface="B Nazanin" panose="00000400000000000000" pitchFamily="2" charset="-78"/>
              </a:rPr>
              <a:t>(</a:t>
            </a:r>
            <a:r>
              <a:rPr lang="en-US" sz="2800" b="1" dirty="0" smtClean="0">
                <a:cs typeface="B Nazanin" panose="00000400000000000000" pitchFamily="2" charset="-78"/>
              </a:rPr>
              <a:t>Expression </a:t>
            </a:r>
            <a:r>
              <a:rPr lang="en-US" sz="2800" b="1" dirty="0">
                <a:cs typeface="B Nazanin" panose="00000400000000000000" pitchFamily="2" charset="-78"/>
              </a:rPr>
              <a:t>of </a:t>
            </a:r>
            <a:r>
              <a:rPr lang="en-US" sz="2800" b="1" dirty="0" smtClean="0">
                <a:cs typeface="B Nazanin" panose="00000400000000000000" pitchFamily="2" charset="-78"/>
              </a:rPr>
              <a:t>Feelings</a:t>
            </a:r>
            <a:r>
              <a:rPr lang="fa-IR" sz="2800" b="1" dirty="0" smtClean="0">
                <a:cs typeface="B Nazanin" panose="00000400000000000000" pitchFamily="2" charset="-78"/>
              </a:rPr>
              <a:t>)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6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0CFCA613-DA89-430D-99C4-651AE4C2D6AB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19</a:t>
            </a:fld>
            <a:endParaRPr lang="en-US" altLang="fa-IR" sz="1050"/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1494236" y="1214438"/>
            <a:ext cx="6155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fa-IR" sz="1800">
              <a:cs typeface="B Badr" panose="00000400000000000000" pitchFamily="2" charset="-78"/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901522" y="1448086"/>
            <a:ext cx="769068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fa-IR" b="1" dirty="0" smtClean="0">
                <a:latin typeface="Arial" charset="0"/>
                <a:cs typeface="B Badr" pitchFamily="2" charset="-78"/>
              </a:rPr>
              <a:t>-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در ارتباط درمانی باید به </a:t>
            </a:r>
            <a:r>
              <a:rPr lang="fa-IR" sz="2400" u="sng" dirty="0">
                <a:solidFill>
                  <a:srgbClr val="D60093"/>
                </a:solidFill>
                <a:latin typeface="Arial" charset="0"/>
                <a:cs typeface="B Nazanin" panose="00000400000000000000" pitchFamily="2" charset="-78"/>
              </a:rPr>
              <a:t>واکنش ها ، حالات چهره ، قیافه و حرکات بدنی بیمار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 توجه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نمود.</a:t>
            </a: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-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بسیاری از واکنش های غیر کلامی مانند </a:t>
            </a:r>
            <a:r>
              <a:rPr lang="fa-IR" sz="2400" u="sng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لرزش صدا و اندام ها ، رنگ پریدگی ، نحوه نگاه کردن و ...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 نشانه هایی از حالات هیجانی و افکار بیمار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است.</a:t>
            </a: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-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آنچه که مشاهده می شود </a:t>
            </a:r>
            <a:r>
              <a:rPr lang="fa-IR" sz="24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باید برای بیمار بیان شود .</a:t>
            </a:r>
          </a:p>
          <a:p>
            <a:pPr algn="r" rtl="1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مثلا :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 پرستار: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می بینم که ناخن هایتان را می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جوید. </a:t>
            </a: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پرستار : شما از چیزی عصبانی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هستید؟</a:t>
            </a:r>
            <a:r>
              <a:rPr lang="fa-IR" b="1" dirty="0" smtClean="0">
                <a:latin typeface="Arial" charset="0"/>
                <a:cs typeface="B Badr" pitchFamily="2" charset="-78"/>
              </a:rPr>
              <a:t>  </a:t>
            </a:r>
            <a:endParaRPr lang="en-US" b="1" dirty="0">
              <a:latin typeface="Arial" charset="0"/>
              <a:cs typeface="B Bad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6182" y="242889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 dirty="0">
                <a:cs typeface="B Nazanin" panose="00000400000000000000" pitchFamily="2" charset="-78"/>
              </a:rPr>
              <a:t>7- مشاهده کردن </a:t>
            </a:r>
            <a:r>
              <a:rPr lang="fa-IR" sz="3200" b="1" dirty="0" smtClean="0">
                <a:cs typeface="B Nazanin" panose="00000400000000000000" pitchFamily="2" charset="-78"/>
              </a:rPr>
              <a:t>(</a:t>
            </a:r>
            <a:r>
              <a:rPr lang="en-US" sz="3200" b="1" dirty="0" err="1" smtClean="0">
                <a:cs typeface="B Nazanin" panose="00000400000000000000" pitchFamily="2" charset="-78"/>
              </a:rPr>
              <a:t>Observationing</a:t>
            </a:r>
            <a:r>
              <a:rPr lang="fa-IR" sz="3200" b="1" dirty="0" smtClean="0">
                <a:cs typeface="B Nazanin" panose="00000400000000000000" pitchFamily="2" charset="-78"/>
              </a:rPr>
              <a:t>)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4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86750" y="5578475"/>
            <a:ext cx="857250" cy="669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C969DECB-E82A-4643-8C0C-2CD0F33F1B9B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2</a:t>
            </a:fld>
            <a:endParaRPr lang="en-US" altLang="fa-IR" sz="1050"/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099455" y="1501736"/>
            <a:ext cx="761592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 rtl="1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یک </a:t>
            </a:r>
            <a:r>
              <a:rPr lang="fa-IR" sz="2400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ارتباط معنی دار و هدف مند است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 که بین پرستار و بیمار در جهت </a:t>
            </a:r>
            <a:r>
              <a:rPr lang="fa-IR" sz="24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حل </a:t>
            </a:r>
            <a:r>
              <a:rPr lang="fa-IR" sz="24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مشکلات او </a:t>
            </a:r>
            <a:r>
              <a:rPr lang="fa-IR" sz="24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و ایجاد واکنش های سازگارانه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 در او تشکیل می شود .</a:t>
            </a:r>
          </a:p>
          <a:p>
            <a:pPr marL="342900" indent="-342900" algn="r" rtl="1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marL="342900" indent="-342900" algn="r" rtl="1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در این ارتباط پرستار ، از </a:t>
            </a:r>
            <a:r>
              <a:rPr lang="fa-IR" sz="2400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تکنیک های ارتباطی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 به منظور </a:t>
            </a:r>
            <a:r>
              <a:rPr lang="fa-IR" sz="24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ایجاد بینش و تغییر رفتار </a:t>
            </a:r>
            <a:r>
              <a:rPr lang="fa-IR" sz="24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در بیمار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استفاده می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کند.</a:t>
            </a:r>
            <a:endParaRPr lang="en-US" sz="2400" dirty="0">
              <a:latin typeface="Arial" charset="0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6182" y="242889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spcBef>
                <a:spcPct val="0"/>
              </a:spcBef>
            </a:pPr>
            <a:r>
              <a:rPr lang="fa-IR" alt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ارتباط‌ </a:t>
            </a:r>
            <a:r>
              <a:rPr lang="fa-IR" altLang="fa-IR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درمانی چیست؟</a:t>
            </a:r>
            <a:endParaRPr lang="fa-IR" altLang="fa-IR" sz="3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7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0A97E84E-73C1-4816-904F-A3E5D4EE9A46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20</a:t>
            </a:fld>
            <a:endParaRPr lang="en-US" altLang="fa-IR" sz="1050"/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632730" y="447287"/>
            <a:ext cx="835281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Low" rtl="1" eaLnBrk="1" hangingPunct="1">
              <a:lnSpc>
                <a:spcPct val="150000"/>
              </a:lnSpc>
              <a:defRPr/>
            </a:pPr>
            <a:endParaRPr lang="fa-IR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anose="00000400000000000000" pitchFamily="2" charset="-78"/>
            </a:endParaRPr>
          </a:p>
          <a:p>
            <a:pPr algn="justLow" rtl="1" eaLnBrk="1" hangingPunct="1">
              <a:lnSpc>
                <a:spcPct val="150000"/>
              </a:lnSpc>
              <a:defRPr/>
            </a:pPr>
            <a:endParaRPr lang="fa-IR" sz="2400" u="sng" dirty="0" smtClean="0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anose="00000400000000000000" pitchFamily="2" charset="-78"/>
            </a:endParaRPr>
          </a:p>
          <a:p>
            <a:pPr algn="justLow" rtl="1" eaLnBrk="1" hangingPunct="1">
              <a:lnSpc>
                <a:spcPct val="150000"/>
              </a:lnSpc>
              <a:defRPr/>
            </a:pPr>
            <a:r>
              <a:rPr lang="fa-IR" sz="2400" u="sng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ارتباطات </a:t>
            </a:r>
            <a:r>
              <a:rPr lang="fa-IR" sz="2400" u="sng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غیر منطقی بیمار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 بررسی می شود .</a:t>
            </a:r>
          </a:p>
          <a:p>
            <a:pPr algn="justLow" rtl="1" eaLnBrk="1" hangingPunct="1">
              <a:lnSpc>
                <a:spcPct val="150000"/>
              </a:lnSpc>
              <a:defRPr/>
            </a:pP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پرستار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علت بیان گفته‌ها را با موضوع  مورد بحث از بیمار سؤال می کند . </a:t>
            </a:r>
          </a:p>
          <a:p>
            <a:pPr algn="justLow" rtl="1" eaLnBrk="1" hangingPunct="1">
              <a:lnSpc>
                <a:spcPct val="150000"/>
              </a:lnSpc>
              <a:defRPr/>
            </a:pP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مثلا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:</a:t>
            </a:r>
          </a:p>
          <a:p>
            <a:pPr algn="justLow" rtl="1" eaLnBrk="1" hangingPunct="1">
              <a:lnSpc>
                <a:spcPct val="150000"/>
              </a:lnSpc>
              <a:defRPr/>
            </a:pPr>
            <a:r>
              <a:rPr lang="fa-IR" sz="2400" dirty="0" smtClean="0">
                <a:solidFill>
                  <a:srgbClr val="D60093"/>
                </a:solidFill>
                <a:latin typeface="Arial" charset="0"/>
                <a:cs typeface="B Nazanin" panose="00000400000000000000" pitchFamily="2" charset="-78"/>
              </a:rPr>
              <a:t>پرستار: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وضعیت محل کارتون در حال حاضر چطور است ؟ </a:t>
            </a:r>
          </a:p>
          <a:p>
            <a:pPr algn="justLow" rtl="1" eaLnBrk="1" hangingPunct="1">
              <a:lnSpc>
                <a:spcPct val="150000"/>
              </a:lnSpc>
              <a:defRPr/>
            </a:pPr>
            <a:r>
              <a:rPr lang="fa-IR" sz="2400" dirty="0" smtClean="0">
                <a:solidFill>
                  <a:schemeClr val="accent2"/>
                </a:solidFill>
                <a:latin typeface="Arial" charset="0"/>
                <a:cs typeface="B Nazanin" panose="00000400000000000000" pitchFamily="2" charset="-78"/>
              </a:rPr>
              <a:t>بیمار: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نمی دونم ، بقیه از من دوری می کنند .</a:t>
            </a:r>
          </a:p>
          <a:p>
            <a:pPr algn="justLow" rtl="1" eaLnBrk="1" hangingPunct="1">
              <a:lnSpc>
                <a:spcPct val="150000"/>
              </a:lnSpc>
              <a:defRPr/>
            </a:pPr>
            <a:r>
              <a:rPr lang="fa-IR" sz="2400" dirty="0" smtClean="0">
                <a:solidFill>
                  <a:srgbClr val="D60093"/>
                </a:solidFill>
                <a:latin typeface="Arial" charset="0"/>
                <a:cs typeface="B Nazanin" panose="00000400000000000000" pitchFamily="2" charset="-78"/>
              </a:rPr>
              <a:t>پرستار: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چرا ؟ </a:t>
            </a:r>
          </a:p>
          <a:p>
            <a:pPr algn="justLow" rtl="1" eaLnBrk="1" hangingPunct="1">
              <a:lnSpc>
                <a:spcPct val="150000"/>
              </a:lnSpc>
              <a:defRPr/>
            </a:pPr>
            <a:r>
              <a:rPr lang="fa-IR" sz="2400" dirty="0" smtClean="0">
                <a:solidFill>
                  <a:schemeClr val="accent2"/>
                </a:solidFill>
                <a:latin typeface="Arial" charset="0"/>
                <a:cs typeface="B Nazanin" panose="00000400000000000000" pitchFamily="2" charset="-78"/>
              </a:rPr>
              <a:t>بیمار: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شاید هفته پیش که ساعت کار منو عوض کردند ، پسرم با ماشین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تصادف کرد.</a:t>
            </a: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justLow" rtl="1" eaLnBrk="1" hangingPunct="1">
              <a:lnSpc>
                <a:spcPct val="150000"/>
              </a:lnSpc>
              <a:defRPr/>
            </a:pPr>
            <a:r>
              <a:rPr lang="fa-IR" sz="2400" dirty="0" smtClean="0">
                <a:solidFill>
                  <a:srgbClr val="D60093"/>
                </a:solidFill>
                <a:latin typeface="Arial" charset="0"/>
                <a:cs typeface="B Nazanin" panose="00000400000000000000" pitchFamily="2" charset="-78"/>
              </a:rPr>
              <a:t>پرستار: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تغییر ساعت کاری شما چه ارتباطی با این موضوع دارد ؟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6182" y="242889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Low" rtl="1">
              <a:defRPr/>
            </a:pPr>
            <a:r>
              <a:rPr lang="fa-I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9- ربط دادن مطالب  </a:t>
            </a: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4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E60668CA-64F0-4F6A-B1A0-7DDA0004154F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21</a:t>
            </a:fld>
            <a:endParaRPr lang="en-US" altLang="fa-IR" sz="1050"/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399246" y="1442794"/>
            <a:ext cx="852842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 eaLnBrk="1" hangingPunct="1">
              <a:spcBef>
                <a:spcPct val="50000"/>
              </a:spcBef>
              <a:defRPr/>
            </a:pP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زمانی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که بیمار از موضوع دور میشود. پرستار جلسه را در جهت رسیدن به اهداف تعیین شده هدایت می کند .</a:t>
            </a:r>
          </a:p>
          <a:p>
            <a:pPr algn="r" rtl="1" eaLnBrk="1" hangingPunct="1">
              <a:spcBef>
                <a:spcPct val="50000"/>
              </a:spcBef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این کار را می توان با </a:t>
            </a:r>
            <a:r>
              <a:rPr lang="fa-IR" sz="2400" u="sng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گفتن کلماتی نظیر ” بله متوجه شدم ” ، ” خوب دیگه چی شد؟“</a:t>
            </a:r>
          </a:p>
          <a:p>
            <a:pPr algn="r" rtl="1" eaLnBrk="1" hangingPunct="1">
              <a:spcBef>
                <a:spcPct val="50000"/>
              </a:spcBef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با</a:t>
            </a:r>
            <a:r>
              <a:rPr lang="fa-I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 </a:t>
            </a:r>
            <a:r>
              <a:rPr lang="fa-IR" sz="2400" u="sng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تکان دادن سر</a:t>
            </a:r>
            <a:r>
              <a:rPr lang="fa-I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و</a:t>
            </a:r>
            <a:r>
              <a:rPr lang="fa-I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 </a:t>
            </a:r>
            <a:r>
              <a:rPr lang="fa-IR" sz="2400" u="sng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کشیدن صندلی به سوی بیمار</a:t>
            </a:r>
            <a:r>
              <a:rPr lang="fa-I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انجام داد .نوعی تسهیل سازی است.</a:t>
            </a:r>
          </a:p>
          <a:p>
            <a:pPr algn="r" rtl="1" eaLnBrk="1" hangingPunct="1">
              <a:spcBef>
                <a:spcPct val="50000"/>
              </a:spcBef>
              <a:defRPr/>
            </a:pP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spcBef>
                <a:spcPct val="50000"/>
              </a:spcBef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گاهی می توان با </a:t>
            </a:r>
            <a:r>
              <a:rPr lang="fa-IR" sz="24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مطرح کردن جملات ناقص و تکمیل آن توسط بیمار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 ، بیمار را به بازگو کردن افکارش تشویق کرد . </a:t>
            </a:r>
          </a:p>
          <a:p>
            <a:pPr algn="r" rtl="1" eaLnBrk="1" hangingPunct="1">
              <a:spcBef>
                <a:spcPct val="50000"/>
              </a:spcBef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مثلا : </a:t>
            </a:r>
          </a:p>
          <a:p>
            <a:pPr algn="r" rtl="1" eaLnBrk="1" hangingPunct="1">
              <a:spcBef>
                <a:spcPct val="50000"/>
              </a:spcBef>
              <a:defRPr/>
            </a:pPr>
            <a:r>
              <a:rPr lang="fa-IR" sz="2400" dirty="0" smtClean="0">
                <a:solidFill>
                  <a:schemeClr val="accent2"/>
                </a:solidFill>
                <a:latin typeface="Arial" charset="0"/>
                <a:cs typeface="B Nazanin" panose="00000400000000000000" pitchFamily="2" charset="-78"/>
              </a:rPr>
              <a:t>بیمار: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اصلا او را دوست ندارم ، صحبت کردن با او چه سودی دارد ؟ </a:t>
            </a:r>
          </a:p>
          <a:p>
            <a:pPr algn="r" rtl="1" eaLnBrk="1" hangingPunct="1">
              <a:spcBef>
                <a:spcPct val="50000"/>
              </a:spcBef>
              <a:defRPr/>
            </a:pPr>
            <a:r>
              <a:rPr lang="fa-IR" sz="2400" dirty="0" smtClean="0">
                <a:solidFill>
                  <a:schemeClr val="accent2"/>
                </a:solidFill>
                <a:latin typeface="Arial" charset="0"/>
                <a:cs typeface="B Nazanin" panose="00000400000000000000" pitchFamily="2" charset="-78"/>
              </a:rPr>
              <a:t>پرستار: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فکر می کنی اگر با او حرف بزنی ممکن است او .....................</a:t>
            </a:r>
            <a:endParaRPr lang="en-US" sz="2400" dirty="0">
              <a:latin typeface="Arial" charset="0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6182" y="242889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spcBef>
                <a:spcPct val="50000"/>
              </a:spcBef>
              <a:defRPr/>
            </a:pPr>
            <a:r>
              <a:rPr lang="fa-IR" sz="3200" b="1" dirty="0">
                <a:solidFill>
                  <a:schemeClr val="bg1"/>
                </a:solidFill>
                <a:latin typeface="Arial" charset="0"/>
                <a:cs typeface="B Badr" pitchFamily="2" charset="-78"/>
              </a:rPr>
              <a:t>10- هدایت کردن (</a:t>
            </a:r>
            <a:r>
              <a:rPr lang="en-US" sz="3200" b="1" dirty="0" smtClean="0">
                <a:solidFill>
                  <a:schemeClr val="bg1"/>
                </a:solidFill>
                <a:latin typeface="Arial" charset="0"/>
                <a:cs typeface="B Badr" pitchFamily="2" charset="-78"/>
              </a:rPr>
              <a:t>Leading</a:t>
            </a:r>
            <a:r>
              <a:rPr lang="fa-IR" sz="3200" b="1" dirty="0" smtClean="0">
                <a:solidFill>
                  <a:schemeClr val="bg1"/>
                </a:solidFill>
                <a:latin typeface="Arial" charset="0"/>
                <a:cs typeface="B Badr" pitchFamily="2" charset="-78"/>
              </a:rPr>
              <a:t>) </a:t>
            </a:r>
            <a:endParaRPr lang="fa-IR" sz="3200" b="1" dirty="0">
              <a:solidFill>
                <a:schemeClr val="bg1"/>
              </a:solidFill>
              <a:latin typeface="Arial" charset="0"/>
              <a:cs typeface="B Badr" pitchFamily="2" charset="-78"/>
            </a:endParaRP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5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4AE9BFFE-2B59-4158-8689-AC718EED0624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22</a:t>
            </a:fld>
            <a:endParaRPr lang="en-US" altLang="fa-IR" sz="1050"/>
          </a:p>
        </p:txBody>
      </p:sp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241318" y="1290207"/>
            <a:ext cx="877362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fa-IR" sz="2100" b="1" dirty="0">
              <a:cs typeface="B Badr" panose="00000400000000000000" pitchFamily="2" charset="-7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fa-IR" sz="2100" b="1" dirty="0">
              <a:cs typeface="B Badr" panose="00000400000000000000" pitchFamily="2" charset="-78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defRPr/>
            </a:pPr>
            <a:r>
              <a:rPr lang="fa-IR" altLang="fa-IR" sz="2400" dirty="0">
                <a:cs typeface="B Badr" panose="00000400000000000000" pitchFamily="2" charset="-78"/>
              </a:rPr>
              <a:t>پرستار به </a:t>
            </a:r>
            <a:r>
              <a:rPr lang="fa-IR" altLang="fa-IR" sz="2400" dirty="0"/>
              <a:t>‌</a:t>
            </a:r>
            <a:r>
              <a:rPr lang="fa-IR" altLang="fa-IR" sz="2400" dirty="0">
                <a:cs typeface="B Badr" panose="00000400000000000000" pitchFamily="2" charset="-78"/>
              </a:rPr>
              <a:t>بیمار اجازه می</a:t>
            </a:r>
            <a:r>
              <a:rPr lang="fa-IR" altLang="fa-IR" sz="2400" dirty="0"/>
              <a:t>‌</a:t>
            </a:r>
            <a:r>
              <a:rPr lang="fa-IR" altLang="fa-IR" sz="2400" dirty="0">
                <a:cs typeface="B Badr" panose="00000400000000000000" pitchFamily="2" charset="-78"/>
              </a:rPr>
              <a:t>دهد تا در مورد افکار و احساسات </a:t>
            </a:r>
            <a:r>
              <a:rPr lang="fa-IR" altLang="fa-IR" sz="2400" dirty="0" smtClean="0">
                <a:cs typeface="B Badr" panose="00000400000000000000" pitchFamily="2" charset="-78"/>
              </a:rPr>
              <a:t>خود تعمق </a:t>
            </a:r>
            <a:r>
              <a:rPr lang="fa-IR" altLang="fa-IR" sz="2400" dirty="0">
                <a:cs typeface="B Badr" panose="00000400000000000000" pitchFamily="2" charset="-78"/>
              </a:rPr>
              <a:t>بیشتری داشته </a:t>
            </a:r>
            <a:r>
              <a:rPr lang="fa-IR" altLang="fa-IR" sz="2400" dirty="0" smtClean="0">
                <a:cs typeface="B Badr" panose="00000400000000000000" pitchFamily="2" charset="-78"/>
              </a:rPr>
              <a:t>باشد.</a:t>
            </a:r>
            <a:endParaRPr lang="fa-IR" altLang="fa-IR" sz="2400" dirty="0">
              <a:cs typeface="B Badr" panose="00000400000000000000" pitchFamily="2" charset="-78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defRPr/>
            </a:pPr>
            <a:endParaRPr lang="fa-IR" altLang="fa-IR" sz="2400" dirty="0">
              <a:cs typeface="B Badr" panose="00000400000000000000" pitchFamily="2" charset="-78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defRPr/>
            </a:pPr>
            <a:r>
              <a:rPr lang="fa-IR" altLang="fa-IR" sz="2400" dirty="0">
                <a:cs typeface="B Badr" panose="00000400000000000000" pitchFamily="2" charset="-78"/>
              </a:rPr>
              <a:t>سکوت به پرستار اجازه می دهد تا صحبت یا جواب مناسب برای ارائه پیدا کند.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7120" y="72303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سکوت </a:t>
            </a: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5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0AF89D1D-D981-45AB-BD2D-81B5A5283597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23</a:t>
            </a:fld>
            <a:endParaRPr lang="en-US" altLang="fa-IR" sz="1050"/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1157120" y="1308587"/>
            <a:ext cx="7471964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شکستن سکوت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fa-IR" sz="2400" dirty="0" smtClean="0">
                <a:cs typeface="B Nazanin" panose="00000400000000000000" pitchFamily="2" charset="-78"/>
              </a:rPr>
              <a:t>به‌طور </a:t>
            </a:r>
            <a:r>
              <a:rPr lang="fa-IR" altLang="fa-IR" sz="2400" dirty="0">
                <a:cs typeface="B Nazanin" panose="00000400000000000000" pitchFamily="2" charset="-78"/>
              </a:rPr>
              <a:t>معمول ‌به ‌بیمار اجازه‌ دهید تا خود ،  سکوت خود را </a:t>
            </a:r>
            <a:r>
              <a:rPr lang="fa-IR" altLang="fa-IR" sz="2400" dirty="0" smtClean="0">
                <a:cs typeface="B Nazanin" panose="00000400000000000000" pitchFamily="2" charset="-78"/>
              </a:rPr>
              <a:t>بشکند.</a:t>
            </a:r>
          </a:p>
          <a:p>
            <a:pPr algn="justLow">
              <a:lnSpc>
                <a:spcPct val="150000"/>
              </a:lnSpc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در سکوت طولانی ، بهتراست پرستار از بیمار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بپرسد.</a:t>
            </a:r>
          </a:p>
          <a:p>
            <a:pPr algn="justLow">
              <a:lnSpc>
                <a:spcPct val="150000"/>
              </a:lnSpc>
              <a:buNone/>
              <a:defRPr/>
            </a:pP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justLow">
              <a:lnSpc>
                <a:spcPct val="150000"/>
              </a:lnSpc>
              <a:defRPr/>
            </a:pPr>
            <a:r>
              <a:rPr lang="fa-IR" sz="24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- </a:t>
            </a:r>
            <a:r>
              <a:rPr lang="fa-IR" sz="2400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درمورد چه چیزی فکر می کنی ؟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 </a:t>
            </a:r>
            <a:endParaRPr lang="fa-IR" sz="2400" dirty="0" smtClean="0">
              <a:latin typeface="Arial" charset="0"/>
              <a:cs typeface="B Nazanin" panose="00000400000000000000" pitchFamily="2" charset="-78"/>
            </a:endParaRPr>
          </a:p>
          <a:p>
            <a:pPr algn="justLow">
              <a:lnSpc>
                <a:spcPct val="150000"/>
              </a:lnSpc>
              <a:defRPr/>
            </a:pP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justLow">
              <a:lnSpc>
                <a:spcPct val="150000"/>
              </a:lnSpc>
              <a:defRPr/>
            </a:pP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به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هیچ وجه در شکستن سکوت نباید عجله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کرد.</a:t>
            </a: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2100" b="1" dirty="0">
              <a:cs typeface="B Badr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7120" y="72303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سکوت </a:t>
            </a:r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7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ACEC7381-4B4E-476A-A3F4-34B0E17F8B31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24</a:t>
            </a:fld>
            <a:endParaRPr lang="en-US" altLang="fa-IR" sz="1050"/>
          </a:p>
        </p:txBody>
      </p:sp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1532585" y="1135207"/>
            <a:ext cx="7482353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 algn="r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به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منظور آشکار کردن طفره رفتن ها و تحریفات افکار بیمار است .</a:t>
            </a:r>
          </a:p>
          <a:p>
            <a:pPr marL="342900" indent="-342900" algn="r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marL="342900" indent="-342900" algn="r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نوعی تاکید بر واقعیت ها توسط پرستار است .</a:t>
            </a:r>
          </a:p>
          <a:p>
            <a:pPr marL="342900" indent="-342900" algn="r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marL="342900" indent="-342900" algn="r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زمانی که بین گفته های بیمار و رفتارهای او هم خوانی وجود ندارد ، از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این تکنیک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استفاده می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شود.</a:t>
            </a: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marL="342900" indent="-342900" algn="r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marL="342900" indent="-342900" algn="r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رویارویی به معنی سرزنش یا بحث و جدل یا نشان دادن اشتباه بیمار نیست .</a:t>
            </a:r>
            <a:endParaRPr lang="en-US" sz="2400" dirty="0">
              <a:latin typeface="Arial" charset="0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7120" y="72303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12- رویارویی</a:t>
            </a:r>
            <a:r>
              <a:rPr lang="en-US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Confrontation </a:t>
            </a: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8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5095876F-C600-417C-B233-51F6A532AC88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25</a:t>
            </a:fld>
            <a:endParaRPr lang="en-US" altLang="fa-IR" sz="1050"/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983685" y="1495013"/>
            <a:ext cx="7511407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a-IR" altLang="fa-IR" sz="2100" b="1" dirty="0">
              <a:cs typeface="B Badr" panose="00000400000000000000" pitchFamily="2" charset="-7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fa-IR" sz="2100" b="1" dirty="0">
                <a:cs typeface="B Badr" panose="00000400000000000000" pitchFamily="2" charset="-78"/>
              </a:rPr>
              <a:t>هدف</a:t>
            </a:r>
            <a:r>
              <a:rPr lang="fa-IR" altLang="fa-IR" sz="2100" b="1" dirty="0"/>
              <a:t>‌</a:t>
            </a:r>
            <a:r>
              <a:rPr lang="fa-IR" altLang="fa-IR" sz="2100" b="1" dirty="0">
                <a:cs typeface="B Badr" panose="00000400000000000000" pitchFamily="2" charset="-78"/>
              </a:rPr>
              <a:t> این</a:t>
            </a:r>
            <a:r>
              <a:rPr lang="fa-IR" altLang="fa-IR" sz="2100" b="1" dirty="0"/>
              <a:t>‌ </a:t>
            </a:r>
            <a:r>
              <a:rPr lang="fa-IR" altLang="fa-IR" sz="2100" b="1" dirty="0">
                <a:cs typeface="B Badr" panose="00000400000000000000" pitchFamily="2" charset="-78"/>
              </a:rPr>
              <a:t>تکنیک</a:t>
            </a:r>
            <a:r>
              <a:rPr lang="fa-IR" altLang="fa-IR" sz="2100" b="1" dirty="0"/>
              <a:t>‌</a:t>
            </a:r>
            <a:r>
              <a:rPr lang="fa-IR" altLang="fa-IR" sz="2100" b="1" dirty="0">
                <a:cs typeface="B Badr" panose="00000400000000000000" pitchFamily="2" charset="-78"/>
              </a:rPr>
              <a:t> ،</a:t>
            </a:r>
            <a:r>
              <a:rPr lang="fa-IR" altLang="fa-IR" sz="2100" b="1" dirty="0">
                <a:solidFill>
                  <a:srgbClr val="D60093"/>
                </a:solidFill>
                <a:cs typeface="B Badr" panose="00000400000000000000" pitchFamily="2" charset="-78"/>
              </a:rPr>
              <a:t> توسعه</a:t>
            </a:r>
            <a:r>
              <a:rPr lang="fa-IR" altLang="fa-IR" sz="2100" b="1" dirty="0">
                <a:solidFill>
                  <a:srgbClr val="D60093"/>
                </a:solidFill>
              </a:rPr>
              <a:t>‌ </a:t>
            </a:r>
            <a:r>
              <a:rPr lang="fa-IR" altLang="fa-IR" sz="2100" b="1" dirty="0">
                <a:solidFill>
                  <a:srgbClr val="D60093"/>
                </a:solidFill>
                <a:cs typeface="B Badr" panose="00000400000000000000" pitchFamily="2" charset="-78"/>
              </a:rPr>
              <a:t>خودآگاهی بیمار از احساس ، نگرش ، رفتار ، عقاید خود و کشف ابهامات و دوگانگی ها </a:t>
            </a:r>
            <a:r>
              <a:rPr lang="fa-IR" altLang="fa-IR" sz="2100" b="1" dirty="0">
                <a:cs typeface="B Badr" panose="00000400000000000000" pitchFamily="2" charset="-78"/>
              </a:rPr>
              <a:t>می باشد 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a-IR" altLang="fa-IR" sz="2100" b="1" dirty="0">
              <a:cs typeface="B Badr" panose="00000400000000000000" pitchFamily="2" charset="-7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fa-IR" sz="2100" b="1" dirty="0">
                <a:solidFill>
                  <a:schemeClr val="accent2"/>
                </a:solidFill>
                <a:cs typeface="B Badr" panose="00000400000000000000" pitchFamily="2" charset="-78"/>
              </a:rPr>
              <a:t>بیماری</a:t>
            </a:r>
            <a:r>
              <a:rPr lang="fa-IR" altLang="fa-IR" sz="2100" b="1" dirty="0">
                <a:cs typeface="B Badr" panose="00000400000000000000" pitchFamily="2" charset="-78"/>
              </a:rPr>
              <a:t> که عصبانی به نظر می رسد اما آن را انکار می کند 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fa-IR" sz="2100" b="1" dirty="0">
                <a:solidFill>
                  <a:schemeClr val="accent2"/>
                </a:solidFill>
                <a:cs typeface="B Badr" panose="00000400000000000000" pitchFamily="2" charset="-78"/>
              </a:rPr>
              <a:t>پرستار :</a:t>
            </a:r>
            <a:r>
              <a:rPr lang="fa-IR" altLang="fa-IR" sz="2100" b="1" dirty="0">
                <a:cs typeface="B Badr" panose="00000400000000000000" pitchFamily="2" charset="-78"/>
              </a:rPr>
              <a:t> شما می گویید که عصبانی نیستید اما قیافه شما چیز دیگری نشان می دهد .</a:t>
            </a:r>
            <a:endParaRPr lang="en-US" altLang="fa-IR" sz="2100" b="1" dirty="0">
              <a:cs typeface="B Bad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7120" y="72303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رویارویی ...</a:t>
            </a:r>
            <a:endParaRPr lang="fa-IR" sz="3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9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99971785-8571-4DD2-87EE-A595AA2E0FBD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26</a:t>
            </a:fld>
            <a:endParaRPr lang="en-US" altLang="fa-IR" sz="1050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099455" y="1403668"/>
            <a:ext cx="7756490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rtl="1" eaLnBrk="1" hangingPunct="1">
              <a:defRPr/>
            </a:pPr>
            <a:endParaRPr lang="fa-IR" sz="21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Badr" pitchFamily="2" charset="-78"/>
            </a:endParaRPr>
          </a:p>
          <a:p>
            <a:pPr algn="r" rtl="1" eaLnBrk="1" hangingPunct="1">
              <a:lnSpc>
                <a:spcPct val="150000"/>
              </a:lnSpc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نوعی پاداش برای تقویت رفتار بیمار محسوب می‌شود که بیمار را ترغیب به ‌ادامه گفتگو می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کند. </a:t>
            </a: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150000"/>
              </a:lnSpc>
              <a:defRPr/>
            </a:pPr>
            <a:endParaRPr lang="en-US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150000"/>
              </a:lnSpc>
              <a:defRPr/>
            </a:pPr>
            <a:r>
              <a:rPr lang="fa-IR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- متشکرم که با ما همکاری می </a:t>
            </a:r>
            <a:r>
              <a:rPr lang="fa-IR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کنی. </a:t>
            </a:r>
            <a:endParaRPr lang="en-US" sz="24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150000"/>
              </a:lnSpc>
              <a:defRPr/>
            </a:pPr>
            <a:r>
              <a:rPr lang="fa-IR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- شما در جهت بهبود خود ، خیلی تلاش می </a:t>
            </a:r>
            <a:r>
              <a:rPr lang="fa-IR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کنید. </a:t>
            </a:r>
            <a:endParaRPr lang="en-US" sz="24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endParaRPr lang="en-US" sz="2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Badr" pitchFamily="2" charset="-78"/>
            </a:endParaRPr>
          </a:p>
          <a:p>
            <a:pPr algn="r" rtl="1" eaLnBrk="1" hangingPunct="1">
              <a:defRPr/>
            </a:pPr>
            <a:endParaRPr lang="en-US" sz="2100" b="1" dirty="0">
              <a:solidFill>
                <a:srgbClr val="CC6600"/>
              </a:solidFill>
              <a:latin typeface="Arial" charset="0"/>
              <a:cs typeface="B Bad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7120" y="72303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13- تقویت مثبت </a:t>
            </a:r>
            <a:r>
              <a:rPr lang="en-US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Positive Reinforcement </a:t>
            </a: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2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8565A08A-A337-4B2C-9389-64F3EC44451E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27</a:t>
            </a:fld>
            <a:endParaRPr lang="en-US" altLang="fa-IR" sz="1050"/>
          </a:p>
        </p:txBody>
      </p:sp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1022421" y="1060679"/>
            <a:ext cx="7857817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rtl="1" eaLnBrk="1" hangingPunct="1">
              <a:defRPr/>
            </a:pPr>
            <a:endParaRPr lang="fa-IR" sz="21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Badr" pitchFamily="2" charset="-78"/>
            </a:endParaRPr>
          </a:p>
          <a:p>
            <a:pPr algn="r" rtl="1" eaLnBrk="1" hangingPunct="1">
              <a:lnSpc>
                <a:spcPct val="150000"/>
              </a:lnSpc>
              <a:defRPr/>
            </a:pPr>
            <a:r>
              <a:rPr lang="fa-I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این امر موجب می شود که</a:t>
            </a:r>
          </a:p>
          <a:p>
            <a:pPr algn="r" rtl="1" eaLnBrk="1" hangingPunct="1">
              <a:lnSpc>
                <a:spcPct val="150000"/>
              </a:lnSpc>
              <a:defRPr/>
            </a:pPr>
            <a:r>
              <a:rPr lang="fa-I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1- </a:t>
            </a:r>
            <a:r>
              <a:rPr lang="fa-I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بیمار برداشت خود را از موقعیت ها یا وقایع بیان کند که هم از ترس </a:t>
            </a:r>
            <a:r>
              <a:rPr lang="fa-I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و اضطراب </a:t>
            </a:r>
            <a:r>
              <a:rPr lang="fa-I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بیمار کاسته می </a:t>
            </a:r>
            <a:r>
              <a:rPr lang="fa-I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شود. </a:t>
            </a:r>
            <a:endParaRPr lang="fa-IR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150000"/>
              </a:lnSpc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2- </a:t>
            </a:r>
            <a:r>
              <a:rPr lang="fa-I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هم پرستار با عقاید و احساسات بیمار بیشتر آشنا می </a:t>
            </a:r>
            <a:r>
              <a:rPr lang="fa-I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شود.</a:t>
            </a:r>
          </a:p>
          <a:p>
            <a:pPr algn="r" rtl="1" eaLnBrk="1" hangingPunct="1">
              <a:lnSpc>
                <a:spcPct val="150000"/>
              </a:lnSpc>
              <a:defRPr/>
            </a:pPr>
            <a:endParaRPr lang="fa-IR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spcBef>
                <a:spcPct val="0"/>
              </a:spcBef>
            </a:pPr>
            <a:r>
              <a:rPr lang="fa-IR" altLang="fa-IR" sz="2400" dirty="0">
                <a:solidFill>
                  <a:schemeClr val="accent2"/>
                </a:solidFill>
                <a:cs typeface="B Nazanin" panose="00000400000000000000" pitchFamily="2" charset="-78"/>
              </a:rPr>
              <a:t>مثلا : به من بگویید که چه موقع احساس اضطراب می کنید</a:t>
            </a:r>
            <a:r>
              <a:rPr lang="fa-IR" altLang="fa-IR" sz="2400" dirty="0">
                <a:cs typeface="B Nazanin" panose="00000400000000000000" pitchFamily="2" charset="-78"/>
              </a:rPr>
              <a:t>؟</a:t>
            </a:r>
          </a:p>
          <a:p>
            <a:pPr algn="r" rtl="1">
              <a:lnSpc>
                <a:spcPct val="150000"/>
              </a:lnSpc>
              <a:spcBef>
                <a:spcPct val="0"/>
              </a:spcBef>
            </a:pPr>
            <a:r>
              <a:rPr lang="fa-IR" altLang="fa-IR" sz="2400" dirty="0">
                <a:cs typeface="B Nazanin" panose="00000400000000000000" pitchFamily="2" charset="-78"/>
              </a:rPr>
              <a:t> </a:t>
            </a:r>
            <a:r>
              <a:rPr lang="fa-IR" altLang="fa-IR" sz="2400" dirty="0" smtClean="0">
                <a:cs typeface="B Nazanin" panose="00000400000000000000" pitchFamily="2" charset="-78"/>
              </a:rPr>
              <a:t>آن </a:t>
            </a:r>
            <a:r>
              <a:rPr lang="fa-IR" altLang="fa-IR" sz="2400" dirty="0">
                <a:cs typeface="B Nazanin" panose="00000400000000000000" pitchFamily="2" charset="-78"/>
              </a:rPr>
              <a:t>صدا به شما چه می گوید ؟ </a:t>
            </a:r>
          </a:p>
          <a:p>
            <a:pPr algn="r" rtl="1" eaLnBrk="1" hangingPunct="1">
              <a:defRPr/>
            </a:pPr>
            <a:endParaRPr lang="fa-IR" sz="21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Badr" pitchFamily="2" charset="-78"/>
            </a:endParaRPr>
          </a:p>
          <a:p>
            <a:pPr algn="r" rtl="1" eaLnBrk="1" hangingPunct="1">
              <a:defRPr/>
            </a:pPr>
            <a:endParaRPr lang="fa-IR" sz="21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Bad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7120" y="72303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200" b="1" dirty="0">
                <a:solidFill>
                  <a:schemeClr val="bg1"/>
                </a:solidFill>
                <a:cs typeface="B Nazanin" panose="00000400000000000000" pitchFamily="2" charset="-78"/>
              </a:rPr>
              <a:t>14- تشویق‌ به‌ توصیف ادراکات </a:t>
            </a:r>
            <a:r>
              <a:rPr lang="fa-IR" sz="2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(</a:t>
            </a:r>
            <a:r>
              <a:rPr lang="en-US" sz="2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Encouraging </a:t>
            </a:r>
            <a:r>
              <a:rPr lang="en-US" sz="2200" b="1" dirty="0">
                <a:solidFill>
                  <a:schemeClr val="bg1"/>
                </a:solidFill>
                <a:cs typeface="B Nazanin" panose="00000400000000000000" pitchFamily="2" charset="-78"/>
              </a:rPr>
              <a:t>Description </a:t>
            </a:r>
            <a:r>
              <a:rPr lang="en-US" sz="2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Perception</a:t>
            </a:r>
            <a:r>
              <a:rPr lang="fa-IR" sz="2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)</a:t>
            </a:r>
            <a:endParaRPr lang="en-US" sz="2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3935BA7C-7AE1-482C-8087-9C55A643E1A8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28</a:t>
            </a:fld>
            <a:endParaRPr lang="en-US" altLang="fa-IR" sz="1050"/>
          </a:p>
        </p:txBody>
      </p: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1157120" y="1364829"/>
            <a:ext cx="7703545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rtl="1" eaLnBrk="1" hangingPunct="1">
              <a:defRPr/>
            </a:pPr>
            <a:endParaRPr lang="en-US" sz="105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Badr" pitchFamily="2" charset="-78"/>
            </a:endParaRPr>
          </a:p>
          <a:p>
            <a:pPr algn="r" rtl="1" eaLnBrk="1" hangingPunct="1">
              <a:defRPr/>
            </a:pPr>
            <a:endParaRPr lang="en-US" sz="1050" b="1" dirty="0">
              <a:solidFill>
                <a:srgbClr val="0066CC"/>
              </a:solidFill>
              <a:latin typeface="Arial" charset="0"/>
              <a:cs typeface="B Badr" pitchFamily="2" charset="-78"/>
            </a:endParaRPr>
          </a:p>
          <a:p>
            <a:pPr algn="r" rtl="1" eaLnBrk="1" hangingPunct="1"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زمانی‌که گفته های بیمار مبهم است‌ یا توضیحات کافی وجود نداشته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باشد.</a:t>
            </a: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می توان توسط این تکنیک توضیحات کافی دریافت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نمود. </a:t>
            </a: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endParaRPr lang="en-US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r>
              <a:rPr lang="fa-I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پرستار :</a:t>
            </a:r>
            <a:r>
              <a:rPr lang="fa-IR" sz="2400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 دوباره موضوع را تکرار کن </a:t>
            </a:r>
          </a:p>
          <a:p>
            <a:pPr algn="r" rtl="1" eaLnBrk="1" hangingPunct="1">
              <a:defRPr/>
            </a:pPr>
            <a:r>
              <a:rPr lang="fa-IR" sz="2400" dirty="0">
                <a:solidFill>
                  <a:srgbClr val="CC6600"/>
                </a:solidFill>
                <a:latin typeface="Arial" charset="0"/>
                <a:cs typeface="B Nazanin" panose="00000400000000000000" pitchFamily="2" charset="-78"/>
              </a:rPr>
              <a:t>            </a:t>
            </a:r>
          </a:p>
          <a:p>
            <a:pPr algn="r" rtl="1" eaLnBrk="1" hangingPunct="1">
              <a:defRPr/>
            </a:pPr>
            <a:r>
              <a:rPr lang="fa-IR" sz="2400" dirty="0">
                <a:solidFill>
                  <a:srgbClr val="D60093"/>
                </a:solidFill>
                <a:latin typeface="Arial" charset="0"/>
                <a:cs typeface="B Nazanin" panose="00000400000000000000" pitchFamily="2" charset="-78"/>
              </a:rPr>
              <a:t> - منظورت از بد چه بود ؟ </a:t>
            </a:r>
            <a:endParaRPr lang="en-US" sz="2400" dirty="0">
              <a:solidFill>
                <a:srgbClr val="D60093"/>
              </a:solidFill>
              <a:latin typeface="Arial" charset="0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7120" y="72303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4- تصریح </a:t>
            </a:r>
            <a:r>
              <a:rPr lang="en-US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Clarification</a:t>
            </a: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7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C409E991-847B-486C-81F5-1EFECA4B9BD0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29</a:t>
            </a:fld>
            <a:endParaRPr lang="en-US" altLang="fa-IR" sz="1050"/>
          </a:p>
        </p:txBody>
      </p:sp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1446486" y="886640"/>
            <a:ext cx="747165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rtl="1" eaLnBrk="1" hangingPunct="1">
              <a:defRPr/>
            </a:pPr>
            <a:endParaRPr lang="fa-IR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150000"/>
              </a:lnSpc>
              <a:defRPr/>
            </a:pPr>
            <a:r>
              <a:rPr lang="fa-I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- خلاصه ‌صحبتهای ‌بیمار از جانب‌ پرستار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 می باشد و </a:t>
            </a:r>
            <a:r>
              <a:rPr lang="fa-IR" sz="2400" dirty="0">
                <a:solidFill>
                  <a:srgbClr val="D60093"/>
                </a:solidFill>
                <a:latin typeface="Arial" charset="0"/>
                <a:cs typeface="B Nazanin" panose="00000400000000000000" pitchFamily="2" charset="-78"/>
              </a:rPr>
              <a:t>نوعی‌ بازخورد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 به بیمار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محسوب می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شود و ‌بیمار می‌تواند‌‌‌‌‌‌ صحبتها و افکارش‌ را مجدد بررسی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‌کند.</a:t>
            </a: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endParaRPr lang="en-US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- این‌ روش‌ به‌ پرستار اجازه می‌دهد که‌‌‌‌‌‌ ادراکات ‌خودش‌ را تأیید یا رد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کند.</a:t>
            </a: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endParaRPr lang="en-US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- خلاصه کردن بهتر است‌ در </a:t>
            </a:r>
            <a:r>
              <a:rPr lang="fa-IR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انتهای‌ جلسه ‌توسط‌ خود بیمار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 صورت‌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گیرد؛ </a:t>
            </a: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زیرا فرصت خوبی برای کشف و بیان چیزهای تازه و ناگفته ها می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باشد.</a:t>
            </a: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مثلا : </a:t>
            </a:r>
          </a:p>
          <a:p>
            <a:pPr algn="r" rtl="1" eaLnBrk="1" hangingPunct="1">
              <a:defRPr/>
            </a:pPr>
            <a:endParaRPr lang="en-US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- </a:t>
            </a:r>
            <a:r>
              <a:rPr lang="fa-IR" sz="2400" dirty="0">
                <a:solidFill>
                  <a:srgbClr val="FF0000"/>
                </a:solidFill>
                <a:latin typeface="Arial" charset="0"/>
                <a:cs typeface="B Nazanin" panose="00000400000000000000" pitchFamily="2" charset="-78"/>
              </a:rPr>
              <a:t>به نظر شما این سه دلیل... باعث مشکلات شما شده است ؟ </a:t>
            </a:r>
            <a:endParaRPr lang="en-US" sz="2400" dirty="0">
              <a:solidFill>
                <a:srgbClr val="FF0000"/>
              </a:solidFill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r>
              <a:rPr lang="fa-IR" sz="2400" dirty="0" smtClean="0">
                <a:solidFill>
                  <a:srgbClr val="FF0000"/>
                </a:solidFill>
                <a:latin typeface="Arial" charset="0"/>
                <a:cs typeface="B Nazanin" panose="00000400000000000000" pitchFamily="2" charset="-78"/>
              </a:rPr>
              <a:t>- </a:t>
            </a:r>
            <a:r>
              <a:rPr lang="fa-IR" sz="2400" dirty="0">
                <a:solidFill>
                  <a:srgbClr val="FF0000"/>
                </a:solidFill>
                <a:latin typeface="Arial" charset="0"/>
                <a:cs typeface="B Nazanin" panose="00000400000000000000" pitchFamily="2" charset="-78"/>
              </a:rPr>
              <a:t>امروز شما در مورد این مشکلات ... صحبت کردید ؟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7120" y="72303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15- خلاصه‌کردن</a:t>
            </a: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86182" y="1594838"/>
            <a:ext cx="7516882" cy="3520988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rgbClr val="002060"/>
                </a:solidFill>
                <a:cs typeface="B Nazanin" panose="00000400000000000000" pitchFamily="2" charset="-78"/>
              </a:rPr>
              <a:t>ارتباط درمانی دارای ویژگی های زیر می باشد که آن را از ارتباط </a:t>
            </a:r>
            <a:r>
              <a:rPr lang="fa-IR" sz="24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اجتماعی متمایز </a:t>
            </a:r>
            <a:r>
              <a:rPr lang="fa-IR" sz="2400" dirty="0">
                <a:solidFill>
                  <a:srgbClr val="002060"/>
                </a:solidFill>
                <a:cs typeface="B Nazanin" panose="00000400000000000000" pitchFamily="2" charset="-78"/>
              </a:rPr>
              <a:t>می کند: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cs typeface="B Nazanin" panose="00000400000000000000" pitchFamily="2" charset="-78"/>
              </a:rPr>
              <a:t>الف) بیمار یا مددجو محور،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cs typeface="B Nazanin" panose="00000400000000000000" pitchFamily="2" charset="-78"/>
              </a:rPr>
              <a:t> ب) دارای هدف مشخص،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cs typeface="B Nazanin" panose="00000400000000000000" pitchFamily="2" charset="-78"/>
              </a:rPr>
              <a:t> ج) مبتنی بر تئوری و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cs typeface="B Nazanin" panose="00000400000000000000" pitchFamily="2" charset="-78"/>
              </a:rPr>
              <a:t> د) باز برای نظارت </a:t>
            </a:r>
            <a:endParaRPr lang="en-US" sz="2400" dirty="0">
              <a:cs typeface="B Nazanin" panose="00000400000000000000" pitchFamily="2" charset="-78"/>
            </a:endParaRP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5714" y="96774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spcBef>
                <a:spcPct val="0"/>
              </a:spcBef>
            </a:pPr>
            <a:r>
              <a:rPr lang="fa-IR" alt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تفاوت ارتباط درمانی با ارتباط اجتماعی</a:t>
            </a:r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CCB2F861-BADD-4E71-A846-1638328B2414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30</a:t>
            </a:fld>
            <a:endParaRPr lang="en-US" altLang="fa-IR" sz="1050"/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61" y="1166812"/>
            <a:ext cx="5622131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12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2E58CFDE-A902-42DC-9ACB-6076379B2009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31</a:t>
            </a:fld>
            <a:endParaRPr lang="en-US" altLang="fa-IR" sz="1050"/>
          </a:p>
        </p:txBody>
      </p:sp>
      <p:sp>
        <p:nvSpPr>
          <p:cNvPr id="71684" name="Rectangle 5"/>
          <p:cNvSpPr>
            <a:spLocks noChangeArrowheads="1"/>
          </p:cNvSpPr>
          <p:nvPr/>
        </p:nvSpPr>
        <p:spPr bwMode="auto">
          <a:xfrm>
            <a:off x="971907" y="1555663"/>
            <a:ext cx="7799845" cy="469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توانایی درک احساس دیگری و انتقال این درک به او می باشد</a:t>
            </a:r>
          </a:p>
          <a:p>
            <a:pPr>
              <a:lnSpc>
                <a:spcPct val="150000"/>
              </a:lnSpc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در همدلی باید خود را جای دیگران بگذاریم و دنیا را از منظر آنها بنگریم.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fa-IR" sz="2800" dirty="0" smtClean="0">
                <a:solidFill>
                  <a:srgbClr val="D60093"/>
                </a:solidFill>
                <a:cs typeface="B Nazanin" panose="00000400000000000000" pitchFamily="2" charset="-78"/>
              </a:rPr>
              <a:t>مثلا</a:t>
            </a:r>
            <a:r>
              <a:rPr lang="fa-IR" altLang="fa-IR" sz="2800" dirty="0">
                <a:solidFill>
                  <a:srgbClr val="D60093"/>
                </a:solidFill>
                <a:cs typeface="B Nazanin" panose="00000400000000000000" pitchFamily="2" charset="-78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fa-IR" sz="2400" dirty="0" smtClean="0">
                <a:solidFill>
                  <a:schemeClr val="accent2"/>
                </a:solidFill>
                <a:cs typeface="B Nazanin" panose="00000400000000000000" pitchFamily="2" charset="-78"/>
              </a:rPr>
              <a:t>مردی </a:t>
            </a:r>
            <a:r>
              <a:rPr lang="fa-IR" altLang="fa-IR" sz="2400" dirty="0">
                <a:solidFill>
                  <a:schemeClr val="accent2"/>
                </a:solidFill>
                <a:cs typeface="B Nazanin" panose="00000400000000000000" pitchFamily="2" charset="-78"/>
              </a:rPr>
              <a:t>همسرش  فوت کرده است ؛ برای همدلی می </a:t>
            </a:r>
            <a:r>
              <a:rPr lang="fa-IR" altLang="fa-IR" sz="2400" dirty="0" smtClean="0">
                <a:solidFill>
                  <a:schemeClr val="accent2"/>
                </a:solidFill>
                <a:cs typeface="B Nazanin" panose="00000400000000000000" pitchFamily="2" charset="-78"/>
              </a:rPr>
              <a:t>گوییم:</a:t>
            </a:r>
            <a:endParaRPr lang="fa-IR" altLang="fa-IR" sz="2400" dirty="0">
              <a:solidFill>
                <a:schemeClr val="accent2"/>
              </a:solidFill>
              <a:cs typeface="B Nazanin" panose="00000400000000000000" pitchFamily="2" charset="-7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fa-IR" sz="2400" dirty="0" smtClean="0">
                <a:solidFill>
                  <a:schemeClr val="accent2"/>
                </a:solidFill>
                <a:cs typeface="B Nazanin" panose="00000400000000000000" pitchFamily="2" charset="-78"/>
              </a:rPr>
              <a:t>به </a:t>
            </a:r>
            <a:r>
              <a:rPr lang="fa-IR" altLang="fa-IR" sz="2400" dirty="0">
                <a:solidFill>
                  <a:schemeClr val="accent2"/>
                </a:solidFill>
                <a:cs typeface="B Nazanin" panose="00000400000000000000" pitchFamily="2" charset="-78"/>
              </a:rPr>
              <a:t>نظر من فوت همسر سخت ترین مصیبت زندگی می </a:t>
            </a:r>
            <a:r>
              <a:rPr lang="fa-IR" altLang="fa-IR" sz="2400" dirty="0" smtClean="0">
                <a:solidFill>
                  <a:schemeClr val="accent2"/>
                </a:solidFill>
                <a:cs typeface="B Nazanin" panose="00000400000000000000" pitchFamily="2" charset="-78"/>
              </a:rPr>
              <a:t>باشد.</a:t>
            </a:r>
            <a:r>
              <a:rPr lang="fa-IR" altLang="fa-IR" sz="2400" dirty="0" smtClean="0">
                <a:cs typeface="B Nazanin" panose="00000400000000000000" pitchFamily="2" charset="-78"/>
              </a:rPr>
              <a:t> </a:t>
            </a:r>
            <a:endParaRPr lang="fa-IR" altLang="fa-IR" sz="2400" dirty="0">
              <a:cs typeface="B Nazanin" panose="00000400000000000000" pitchFamily="2" charset="-7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a-IR" altLang="fa-IR" sz="2400" dirty="0" smtClean="0">
              <a:cs typeface="B Nazanin" panose="00000400000000000000" pitchFamily="2" charset="-7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fa-IR" sz="2400" dirty="0" smtClean="0">
                <a:cs typeface="B Nazanin" panose="00000400000000000000" pitchFamily="2" charset="-78"/>
              </a:rPr>
              <a:t>بیمار </a:t>
            </a:r>
            <a:r>
              <a:rPr lang="fa-IR" altLang="fa-IR" sz="2400" dirty="0">
                <a:cs typeface="B Nazanin" panose="00000400000000000000" pitchFamily="2" charset="-78"/>
              </a:rPr>
              <a:t>می گوید :</a:t>
            </a:r>
            <a:r>
              <a:rPr lang="fa-IR" altLang="fa-IR" sz="2400" dirty="0">
                <a:solidFill>
                  <a:srgbClr val="D60093"/>
                </a:solidFill>
                <a:cs typeface="B Nazanin" panose="00000400000000000000" pitchFamily="2" charset="-78"/>
              </a:rPr>
              <a:t> امروز حوصله ندارم .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fa-IR" sz="2400" dirty="0" smtClean="0">
                <a:cs typeface="B Nazanin" panose="00000400000000000000" pitchFamily="2" charset="-78"/>
              </a:rPr>
              <a:t>پرستار </a:t>
            </a:r>
            <a:r>
              <a:rPr lang="fa-IR" altLang="fa-IR" sz="2400" dirty="0">
                <a:cs typeface="B Nazanin" panose="00000400000000000000" pitchFamily="2" charset="-78"/>
              </a:rPr>
              <a:t>:</a:t>
            </a:r>
            <a:r>
              <a:rPr lang="fa-IR" altLang="fa-IR" sz="2400" dirty="0">
                <a:solidFill>
                  <a:srgbClr val="D60093"/>
                </a:solidFill>
                <a:cs typeface="B Nazanin" panose="00000400000000000000" pitchFamily="2" charset="-78"/>
              </a:rPr>
              <a:t> درکتان می کنم 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57120" y="72303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17- همدلی </a:t>
            </a:r>
            <a:r>
              <a:rPr lang="en-US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Empathy</a:t>
            </a:r>
            <a:endParaRPr lang="fa-IR" sz="3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E298DE58-77B2-4040-806F-F09C4CA13933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32</a:t>
            </a:fld>
            <a:endParaRPr lang="en-US" altLang="fa-IR" sz="1050"/>
          </a:p>
        </p:txBody>
      </p:sp>
      <p:sp>
        <p:nvSpPr>
          <p:cNvPr id="72707" name="Rectangle 4"/>
          <p:cNvSpPr>
            <a:spLocks noChangeArrowheads="1"/>
          </p:cNvSpPr>
          <p:nvPr/>
        </p:nvSpPr>
        <p:spPr bwMode="auto">
          <a:xfrm>
            <a:off x="437883" y="1470841"/>
            <a:ext cx="8470846" cy="262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همدلی با همدردی متفاوت است: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a-IR" altLang="fa-IR" sz="2800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همدردی </a:t>
            </a:r>
            <a:r>
              <a:rPr lang="en-US" alt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Sympathy</a:t>
            </a:r>
            <a:r>
              <a:rPr lang="fa-IR" alt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:</a:t>
            </a:r>
            <a:r>
              <a:rPr lang="fa-IR" altLang="fa-IR" sz="2800" dirty="0">
                <a:cs typeface="B Nazanin" panose="00000400000000000000" pitchFamily="2" charset="-78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fa-IR" sz="2800" dirty="0">
                <a:cs typeface="B Nazanin" panose="00000400000000000000" pitchFamily="2" charset="-78"/>
              </a:rPr>
              <a:t> در احساسات بیمار </a:t>
            </a:r>
            <a:r>
              <a:rPr lang="fa-IR" altLang="fa-IR" sz="2800" u="sng" dirty="0">
                <a:cs typeface="B Nazanin" panose="00000400000000000000" pitchFamily="2" charset="-78"/>
              </a:rPr>
              <a:t>شریک شده</a:t>
            </a:r>
            <a:r>
              <a:rPr lang="fa-IR" altLang="fa-IR" sz="2800" dirty="0">
                <a:cs typeface="B Nazanin" panose="00000400000000000000" pitchFamily="2" charset="-78"/>
              </a:rPr>
              <a:t> و احساس بیمار در پرستار به وجود </a:t>
            </a:r>
            <a:r>
              <a:rPr lang="fa-IR" altLang="fa-IR" sz="2800" dirty="0" smtClean="0">
                <a:cs typeface="B Nazanin" panose="00000400000000000000" pitchFamily="2" charset="-78"/>
              </a:rPr>
              <a:t>می‌آید. </a:t>
            </a:r>
            <a:endParaRPr lang="fa-IR" altLang="fa-IR" sz="2800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7120" y="72303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همدلی...</a:t>
            </a:r>
            <a:endParaRPr lang="fa-IR" sz="3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34E20D03-8D1D-4469-ADA7-068C8CABACE0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33</a:t>
            </a:fld>
            <a:endParaRPr lang="en-US" altLang="fa-IR" sz="105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157120" y="1350526"/>
            <a:ext cx="785781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rtl="1" eaLnBrk="1" hangingPunct="1">
              <a:defRPr/>
            </a:pPr>
            <a:endParaRPr lang="fa-IR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Badr" pitchFamily="2" charset="-78"/>
            </a:endParaRPr>
          </a:p>
          <a:p>
            <a:pPr algn="r" rtl="1" eaLnBrk="1" hangingPunct="1"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اساس ارتباط پرستار و بیمار </a:t>
            </a:r>
            <a:r>
              <a:rPr lang="fa-IR" sz="2400" u="sng" dirty="0">
                <a:latin typeface="Arial" charset="0"/>
                <a:cs typeface="B Nazanin" panose="00000400000000000000" pitchFamily="2" charset="-78"/>
              </a:rPr>
              <a:t>اعتماد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است. </a:t>
            </a: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endParaRPr lang="en-US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برای ‌جلب‌ اعتماد بیمار ، نیازمند ایجاد حس ارزشمندی و احترام‌ در بیمار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می‌باشیم،</a:t>
            </a: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r>
              <a:rPr lang="fa-IR" sz="2400" dirty="0">
                <a:solidFill>
                  <a:srgbClr val="FF0000"/>
                </a:solidFill>
                <a:latin typeface="Arial" charset="0"/>
                <a:cs typeface="B Nazanin" panose="00000400000000000000" pitchFamily="2" charset="-78"/>
              </a:rPr>
              <a:t> </a:t>
            </a:r>
          </a:p>
          <a:p>
            <a:pPr algn="r" rtl="1" eaLnBrk="1" hangingPunct="1"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زیرا بیمار‌‌‌‌‌‌‌‌‌‌‌‌‌‌‌‌‌‌‌ ‌‌‌‌‌‌‌‌‌‌‌‌‌‌‌‌‌‌‌‌‌‌‌‌‌‌‌می فهمد که پرستار علاقمند به ‌اوست 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7120" y="72303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19- جلب اعتماد</a:t>
            </a: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D786D752-F4DC-45C2-B521-9B8BCC034DD3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34</a:t>
            </a:fld>
            <a:endParaRPr lang="en-US" altLang="fa-IR" sz="1050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587614" y="1497487"/>
            <a:ext cx="7311414" cy="237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rtl="1" eaLnBrk="1" hangingPunct="1">
              <a:defRPr/>
            </a:pPr>
            <a:endParaRPr lang="en-US" sz="105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Badr" pitchFamily="2" charset="-78"/>
            </a:endParaRPr>
          </a:p>
          <a:p>
            <a:pPr algn="r" rtl="1" eaLnBrk="1" hangingPunct="1">
              <a:defRPr/>
            </a:pP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به معنی تأیید و تصدیق رفتار نمی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باشد،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بلکه</a:t>
            </a:r>
          </a:p>
          <a:p>
            <a:pPr algn="r" rtl="1" eaLnBrk="1" hangingPunct="1">
              <a:defRPr/>
            </a:pP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نشان دهنده آن است که </a:t>
            </a:r>
            <a:r>
              <a:rPr lang="fa-IR" sz="2400" u="sng" dirty="0">
                <a:latin typeface="Arial" charset="0"/>
                <a:cs typeface="B Nazanin" panose="00000400000000000000" pitchFamily="2" charset="-78"/>
              </a:rPr>
              <a:t>بیمار حق دارد به عنوان یک انسان زندگی </a:t>
            </a:r>
            <a:r>
              <a:rPr lang="fa-IR" sz="2400" u="sng" dirty="0" smtClean="0">
                <a:latin typeface="Arial" charset="0"/>
                <a:cs typeface="B Nazanin" panose="00000400000000000000" pitchFamily="2" charset="-78"/>
              </a:rPr>
              <a:t>کند.</a:t>
            </a:r>
            <a:endParaRPr lang="fa-IR" sz="2400" u="sng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endParaRPr lang="fa-IR" sz="2100" b="1" u="sng" dirty="0">
              <a:latin typeface="Arial" charset="0"/>
              <a:cs typeface="B Badr" pitchFamily="2" charset="-78"/>
            </a:endParaRPr>
          </a:p>
          <a:p>
            <a:pPr algn="r" rtl="1" eaLnBrk="1" hangingPunct="1">
              <a:defRPr/>
            </a:pPr>
            <a:endParaRPr lang="en-US" sz="2100" b="1" dirty="0">
              <a:latin typeface="Arial" charset="0"/>
              <a:cs typeface="B Bad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7120" y="72303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>
                <a:solidFill>
                  <a:schemeClr val="bg1"/>
                </a:solidFill>
                <a:cs typeface="B Nazanin" panose="00000400000000000000" pitchFamily="2" charset="-78"/>
              </a:rPr>
              <a:t>20- پذیرش </a:t>
            </a:r>
            <a:r>
              <a:rPr lang="en-US" sz="3200" b="1">
                <a:solidFill>
                  <a:schemeClr val="bg1"/>
                </a:solidFill>
                <a:cs typeface="B Nazanin" panose="00000400000000000000" pitchFamily="2" charset="-78"/>
              </a:rPr>
              <a:t>Accept</a:t>
            </a:r>
            <a:endParaRPr lang="en-US" sz="3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0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78F3B4F6-0644-4CF7-88DD-687CC8348584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35</a:t>
            </a:fld>
            <a:endParaRPr lang="en-US" altLang="fa-IR" sz="1050"/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61" y="1446610"/>
            <a:ext cx="5645944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6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E54039BB-E961-4470-AA04-EFD9A30DCC97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36</a:t>
            </a:fld>
            <a:endParaRPr lang="en-US" altLang="fa-IR" sz="1050"/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9" y="1607345"/>
            <a:ext cx="5574506" cy="317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333507" y="1377511"/>
          <a:ext cx="6486190" cy="4315814"/>
        </p:xfrm>
        <a:graphic>
          <a:graphicData uri="http://schemas.openxmlformats.org/drawingml/2006/table">
            <a:tbl>
              <a:tblPr rtl="1" firstRow="1" firstCol="1" bandRow="1"/>
              <a:tblGrid>
                <a:gridCol w="3243095"/>
                <a:gridCol w="3243095"/>
              </a:tblGrid>
              <a:tr h="28772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تکنیک­های ارتباطی</a:t>
                      </a:r>
                      <a:endParaRPr lang="en-US" sz="15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مثال</a:t>
                      </a:r>
                      <a:endParaRPr lang="en-US" sz="15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772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"دوست دارید از کجا شروع کنیم؟"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772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"در این مورد چه احساسی دارید؟"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544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"ممکنه دوباره آن را تکرار کنید؟"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"منظورتان اینه که نگران بودید؟"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544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بیمار:"من خیلی نگران هستم"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پرستار:"خیلی نگران هستید؟"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544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بیمار:"من تمام شب بیدارم و نمی تونم بخوابم."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پرستار: "شما در خوابیدن مشکل دارید."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544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"لطفا به من بگویید که در مورد این موضوع چه احساسی دارید."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772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"شما گریه می کنید"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772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"داشتید می­گفتید"  "آها"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772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"مادر شما اینجا نیست؛ من پرستار هستم"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772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"این جلسه شما و من صحبت کردیم ..."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71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06680" y="3214567"/>
            <a:ext cx="9250680" cy="1706880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>
                <a:solidFill>
                  <a:schemeClr val="bg1"/>
                </a:solidFill>
                <a:cs typeface="B Titr" panose="00000700000000000000" pitchFamily="2" charset="-78"/>
              </a:rPr>
              <a:t>موانع </a:t>
            </a:r>
            <a:r>
              <a:rPr lang="fa-IR" sz="3600" dirty="0" smtClean="0">
                <a:solidFill>
                  <a:schemeClr val="bg1"/>
                </a:solidFill>
                <a:cs typeface="B Titr" panose="00000700000000000000" pitchFamily="2" charset="-78"/>
              </a:rPr>
              <a:t>ارتباط</a:t>
            </a:r>
          </a:p>
          <a:p>
            <a:pPr algn="ctr"/>
            <a:r>
              <a:rPr lang="fa-IR" sz="3600" dirty="0" smtClean="0">
                <a:solidFill>
                  <a:schemeClr val="bg1"/>
                </a:solidFill>
                <a:cs typeface="B Titr" panose="00000700000000000000" pitchFamily="2" charset="-78"/>
              </a:rPr>
              <a:t>(</a:t>
            </a:r>
            <a:r>
              <a:rPr lang="fa-IR" sz="3600" dirty="0">
                <a:solidFill>
                  <a:schemeClr val="bg1"/>
                </a:solidFill>
                <a:cs typeface="B Titr" panose="00000700000000000000" pitchFamily="2" charset="-78"/>
              </a:rPr>
              <a:t>رفتارهای غیر درمانی)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600" y="3966693"/>
            <a:ext cx="8671560" cy="12606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FF00FF"/>
              </a:solidFill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06680" y="6751320"/>
            <a:ext cx="9250680" cy="137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49" y="638735"/>
            <a:ext cx="1717221" cy="25758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68451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964F92F9-7859-4B3D-8EB7-86D2D7DA7040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39</a:t>
            </a:fld>
            <a:endParaRPr lang="en-US" altLang="fa-IR" sz="1050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502277" y="1480505"/>
            <a:ext cx="845205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rtl="1" eaLnBrk="1" hangingPunct="1">
              <a:lnSpc>
                <a:spcPct val="150000"/>
              </a:lnSpc>
              <a:defRPr/>
            </a:pP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یعنی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نظرات و عقاید خود را به </a:t>
            </a:r>
            <a:r>
              <a:rPr lang="en-US" sz="2400" dirty="0">
                <a:latin typeface="Arial" charset="0"/>
                <a:cs typeface="B Nazanin" panose="00000400000000000000" pitchFamily="2" charset="-78"/>
              </a:rPr>
              <a:t>‌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بیمار تحمیل می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کنیم.</a:t>
            </a:r>
            <a:r>
              <a:rPr lang="en-US" sz="2400" dirty="0" smtClean="0">
                <a:latin typeface="Arial" charset="0"/>
                <a:cs typeface="B Nazanin" panose="00000400000000000000" pitchFamily="2" charset="-78"/>
              </a:rPr>
              <a:t>‌</a:t>
            </a: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150000"/>
              </a:lnSpc>
              <a:defRPr/>
            </a:pP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بهتر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است به گفتکو بنشینید تا شاید به راه حل مناسبی رسیدید.</a:t>
            </a:r>
          </a:p>
          <a:p>
            <a:pPr algn="r" rtl="1" eaLnBrk="1" hangingPunct="1">
              <a:lnSpc>
                <a:spcPct val="150000"/>
              </a:lnSpc>
              <a:defRPr/>
            </a:pPr>
            <a:r>
              <a:rPr lang="fa-IR" sz="2400" dirty="0" smtClean="0">
                <a:solidFill>
                  <a:schemeClr val="accent2"/>
                </a:solidFill>
                <a:latin typeface="Arial" charset="0"/>
                <a:cs typeface="B Nazanin" panose="00000400000000000000" pitchFamily="2" charset="-78"/>
              </a:rPr>
              <a:t>بیمار </a:t>
            </a:r>
            <a:r>
              <a:rPr lang="fa-IR" sz="2400" dirty="0">
                <a:solidFill>
                  <a:schemeClr val="accent2"/>
                </a:solidFill>
                <a:latin typeface="Arial" charset="0"/>
                <a:cs typeface="B Nazanin" panose="00000400000000000000" pitchFamily="2" charset="-78"/>
              </a:rPr>
              <a:t>: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 من حوصله ام سر رفته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است. </a:t>
            </a: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150000"/>
              </a:lnSpc>
              <a:defRPr/>
            </a:pPr>
            <a:r>
              <a:rPr lang="fa-IR" sz="2400" dirty="0">
                <a:solidFill>
                  <a:schemeClr val="accent2"/>
                </a:solidFill>
                <a:latin typeface="Arial" charset="0"/>
                <a:cs typeface="B Nazanin" panose="00000400000000000000" pitchFamily="2" charset="-78"/>
              </a:rPr>
              <a:t>پرستار :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 برو بیرون قدم بزن </a:t>
            </a:r>
            <a:r>
              <a:rPr lang="fa-IR" sz="2400" u="sng" dirty="0">
                <a:latin typeface="Arial" charset="0"/>
                <a:cs typeface="B Nazanin" panose="00000400000000000000" pitchFamily="2" charset="-78"/>
              </a:rPr>
              <a:t>( مفید نخواهد بود </a:t>
            </a:r>
            <a:r>
              <a:rPr lang="fa-IR" sz="2400" u="sng" dirty="0" smtClean="0">
                <a:latin typeface="Arial" charset="0"/>
                <a:cs typeface="B Nazanin" panose="00000400000000000000" pitchFamily="2" charset="-78"/>
              </a:rPr>
              <a:t>).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 </a:t>
            </a: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150000"/>
              </a:lnSpc>
              <a:defRPr/>
            </a:pP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150000"/>
              </a:lnSpc>
              <a:defRPr/>
            </a:pPr>
            <a:r>
              <a:rPr lang="fa-IR" sz="2400" dirty="0">
                <a:solidFill>
                  <a:schemeClr val="accent2"/>
                </a:solidFill>
                <a:latin typeface="Arial" charset="0"/>
                <a:cs typeface="B Nazanin" panose="00000400000000000000" pitchFamily="2" charset="-78"/>
              </a:rPr>
              <a:t>پرستار :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 اگر برام کمی بیشتر توضیح بدهید که منظورتان از بی حوصلگی </a:t>
            </a:r>
          </a:p>
          <a:p>
            <a:pPr algn="r" rtl="1" eaLnBrk="1" hangingPunct="1">
              <a:lnSpc>
                <a:spcPct val="150000"/>
              </a:lnSpc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چیست ، احتمال بیشتری است که بتوانم برایتان کاری انجام بدهم . </a:t>
            </a:r>
            <a:r>
              <a:rPr lang="fa-IR" sz="2400" u="sng" dirty="0">
                <a:latin typeface="Arial" charset="0"/>
                <a:cs typeface="B Nazanin" panose="00000400000000000000" pitchFamily="2" charset="-78"/>
              </a:rPr>
              <a:t>( پاسخ </a:t>
            </a:r>
            <a:r>
              <a:rPr lang="fa-IR" sz="2400" u="sng" dirty="0" smtClean="0">
                <a:latin typeface="Arial" charset="0"/>
                <a:cs typeface="B Nazanin" panose="00000400000000000000" pitchFamily="2" charset="-78"/>
              </a:rPr>
              <a:t>مناسب تری </a:t>
            </a:r>
            <a:r>
              <a:rPr lang="fa-IR" sz="2400" u="sng" dirty="0">
                <a:latin typeface="Arial" charset="0"/>
                <a:cs typeface="B Nazanin" panose="00000400000000000000" pitchFamily="2" charset="-78"/>
              </a:rPr>
              <a:t>است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).</a:t>
            </a:r>
            <a:r>
              <a:rPr lang="fa-IR" sz="2400" u="sng" dirty="0" smtClean="0">
                <a:latin typeface="Arial" charset="0"/>
                <a:cs typeface="B Nazanin" panose="00000400000000000000" pitchFamily="2" charset="-78"/>
              </a:rPr>
              <a:t> </a:t>
            </a:r>
            <a:endParaRPr lang="fa-IR" sz="2400" u="sng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endParaRPr lang="fa-IR" sz="2100" u="sng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endParaRPr lang="en-US" sz="2100" dirty="0">
              <a:latin typeface="Arial" charset="0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6182" y="242889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 dirty="0">
                <a:cs typeface="B Nazanin" panose="00000400000000000000" pitchFamily="2" charset="-78"/>
              </a:rPr>
              <a:t>1- نصیحت ‌کردن </a:t>
            </a: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8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2209" y="162665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spcBef>
                <a:spcPct val="0"/>
              </a:spcBef>
            </a:pPr>
            <a:r>
              <a:rPr lang="fa-I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تفاوت ارتباط درمانی با ارتباط اجتماعی</a:t>
            </a:r>
            <a:endParaRPr lang="fa-IR" altLang="fa-IR" sz="3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8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8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21C79F82-BF3C-4D99-86B1-446E8ACE6A9B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40</a:t>
            </a:fld>
            <a:endParaRPr lang="en-US" altLang="fa-IR" sz="1050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1286182" y="1419711"/>
            <a:ext cx="7549631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 eaLnBrk="1" hangingPunct="1">
              <a:defRPr/>
            </a:pPr>
            <a:endParaRPr lang="fa-IR" sz="21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Badr" pitchFamily="2" charset="-78"/>
            </a:endParaRPr>
          </a:p>
          <a:p>
            <a:pPr algn="r" rtl="1" eaLnBrk="1" hangingPunct="1">
              <a:defRPr/>
            </a:pPr>
            <a:r>
              <a:rPr lang="fa-IR" sz="2400" u="sng" dirty="0">
                <a:latin typeface="Arial" charset="0"/>
                <a:cs typeface="B Nazanin" panose="00000400000000000000" pitchFamily="2" charset="-78"/>
              </a:rPr>
              <a:t>قضاوت سریع</a:t>
            </a:r>
            <a:r>
              <a:rPr lang="fa-I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 در مورد گفته ها و رفتار بیمار موجب سلب اعتماد بیمار می شود. </a:t>
            </a:r>
          </a:p>
          <a:p>
            <a:pPr algn="r" rtl="1" eaLnBrk="1" hangingPunct="1">
              <a:defRPr/>
            </a:pPr>
            <a:endParaRPr lang="fa-IR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باید بدون قضاوت سریع ، به بیمار اجازه داد </a:t>
            </a:r>
            <a:r>
              <a:rPr lang="fa-IR" sz="2400" dirty="0">
                <a:solidFill>
                  <a:srgbClr val="D60093"/>
                </a:solidFill>
                <a:latin typeface="Arial" charset="0"/>
                <a:cs typeface="B Nazanin" panose="00000400000000000000" pitchFamily="2" charset="-78"/>
              </a:rPr>
              <a:t>احساسات خود را بیان </a:t>
            </a:r>
            <a:r>
              <a:rPr lang="fa-IR" sz="2400" dirty="0" smtClean="0">
                <a:solidFill>
                  <a:srgbClr val="D60093"/>
                </a:solidFill>
                <a:latin typeface="Arial" charset="0"/>
                <a:cs typeface="B Nazanin" panose="00000400000000000000" pitchFamily="2" charset="-78"/>
              </a:rPr>
              <a:t>کند.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 </a:t>
            </a:r>
            <a:endParaRPr lang="en-US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endParaRPr lang="fa-IR" sz="2400" dirty="0">
              <a:solidFill>
                <a:srgbClr val="CC6600"/>
              </a:solidFill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پرستار:</a:t>
            </a:r>
            <a:r>
              <a:rPr lang="fa-IR" sz="2400" dirty="0">
                <a:solidFill>
                  <a:srgbClr val="0066CC"/>
                </a:solidFill>
                <a:latin typeface="Arial" charset="0"/>
                <a:cs typeface="B Nazanin" panose="00000400000000000000" pitchFamily="2" charset="-78"/>
              </a:rPr>
              <a:t> شما اصلاً منطقی فکر نمی</a:t>
            </a:r>
            <a:r>
              <a:rPr lang="en-US" sz="2400" dirty="0">
                <a:solidFill>
                  <a:srgbClr val="0066CC"/>
                </a:solidFill>
                <a:latin typeface="Arial" charset="0"/>
                <a:cs typeface="B Nazanin" panose="00000400000000000000" pitchFamily="2" charset="-78"/>
              </a:rPr>
              <a:t>‌</a:t>
            </a:r>
            <a:r>
              <a:rPr lang="fa-IR" sz="2400" dirty="0">
                <a:solidFill>
                  <a:srgbClr val="0066CC"/>
                </a:solidFill>
                <a:latin typeface="Arial" charset="0"/>
                <a:cs typeface="B Nazanin" panose="00000400000000000000" pitchFamily="2" charset="-78"/>
              </a:rPr>
              <a:t>کنید یا </a:t>
            </a:r>
          </a:p>
          <a:p>
            <a:pPr algn="r" rtl="1" eaLnBrk="1" hangingPunct="1">
              <a:defRPr/>
            </a:pPr>
            <a:endParaRPr lang="fa-IR" sz="2400" dirty="0">
              <a:solidFill>
                <a:srgbClr val="0066CC"/>
              </a:solidFill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اینکه به بیمار می گویید :</a:t>
            </a:r>
            <a:r>
              <a:rPr lang="fa-IR" sz="2400" dirty="0">
                <a:solidFill>
                  <a:srgbClr val="0066CC"/>
                </a:solidFill>
                <a:latin typeface="Arial" charset="0"/>
                <a:cs typeface="B Nazanin" panose="00000400000000000000" pitchFamily="2" charset="-78"/>
              </a:rPr>
              <a:t> شما اشتباه می کنید. به جای آن می توان گفت</a:t>
            </a:r>
            <a:r>
              <a:rPr lang="en-US" sz="2400" dirty="0">
                <a:solidFill>
                  <a:srgbClr val="0066CC"/>
                </a:solidFill>
                <a:latin typeface="Arial" charset="0"/>
                <a:cs typeface="B Nazanin" panose="00000400000000000000" pitchFamily="2" charset="-78"/>
              </a:rPr>
              <a:t>”</a:t>
            </a:r>
            <a:r>
              <a:rPr lang="fa-IR" sz="2400" dirty="0">
                <a:solidFill>
                  <a:srgbClr val="0066CC"/>
                </a:solidFill>
                <a:latin typeface="Arial" charset="0"/>
                <a:cs typeface="B Nazanin" panose="00000400000000000000" pitchFamily="2" charset="-78"/>
              </a:rPr>
              <a:t>تعبیر شما فرق می کند.</a:t>
            </a:r>
            <a:r>
              <a:rPr lang="en-US" sz="2400" dirty="0">
                <a:solidFill>
                  <a:srgbClr val="0066CC"/>
                </a:solidFill>
                <a:latin typeface="Arial" charset="0"/>
                <a:cs typeface="B Nazanin" panose="00000400000000000000" pitchFamily="2" charset="-78"/>
              </a:rPr>
              <a:t>”</a:t>
            </a:r>
            <a:endParaRPr lang="fa-IR" sz="2400" dirty="0">
              <a:solidFill>
                <a:srgbClr val="0066CC"/>
              </a:solidFill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endParaRPr lang="fa-IR" sz="2400" dirty="0">
              <a:solidFill>
                <a:srgbClr val="0066CC"/>
              </a:solidFill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r>
              <a:rPr lang="fa-IR" sz="2400" dirty="0">
                <a:solidFill>
                  <a:srgbClr val="0066CC"/>
                </a:solidFill>
                <a:latin typeface="Arial" charset="0"/>
                <a:cs typeface="B Nazanin" panose="00000400000000000000" pitchFamily="2" charset="-78"/>
              </a:rPr>
              <a:t>می دانم الان می خواهی در مورد چی صحبت </a:t>
            </a:r>
            <a:r>
              <a:rPr lang="fa-IR" sz="2400" dirty="0" smtClean="0">
                <a:solidFill>
                  <a:srgbClr val="0066CC"/>
                </a:solidFill>
                <a:latin typeface="Arial" charset="0"/>
                <a:cs typeface="B Nazanin" panose="00000400000000000000" pitchFamily="2" charset="-78"/>
              </a:rPr>
              <a:t>کنی! </a:t>
            </a:r>
            <a:endParaRPr lang="fa-IR" sz="2400" dirty="0">
              <a:solidFill>
                <a:srgbClr val="0066CC"/>
              </a:solidFill>
              <a:latin typeface="Arial" charset="0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6182" y="242889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 dirty="0">
                <a:cs typeface="B Nazanin" panose="00000400000000000000" pitchFamily="2" charset="-78"/>
              </a:rPr>
              <a:t>2- قضاوت کردن </a:t>
            </a: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8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4401E802-F8C4-47AE-8534-311D75FDFE9B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41</a:t>
            </a:fld>
            <a:endParaRPr lang="en-US" altLang="fa-IR" sz="1050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099455" y="1412462"/>
            <a:ext cx="7812724" cy="483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rtl="1" eaLnBrk="1" hangingPunct="1">
              <a:defRPr/>
            </a:pPr>
            <a:r>
              <a:rPr lang="fa-IR" sz="2025" b="1" dirty="0">
                <a:solidFill>
                  <a:srgbClr val="008000"/>
                </a:solidFill>
                <a:latin typeface="Arial" charset="0"/>
                <a:cs typeface="B Badr" pitchFamily="2" charset="-78"/>
              </a:rPr>
              <a:t> </a:t>
            </a: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r>
              <a:rPr lang="fa-IR" sz="2400" u="sng" dirty="0">
                <a:latin typeface="Arial" charset="0"/>
                <a:cs typeface="B Nazanin" panose="00000400000000000000" pitchFamily="2" charset="-78"/>
              </a:rPr>
              <a:t>اطمینان دادن صادقانه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 بر اساس واقعیات و شواهد قوی می تواند به </a:t>
            </a:r>
            <a:r>
              <a:rPr lang="fa-IR" sz="2400" dirty="0">
                <a:solidFill>
                  <a:srgbClr val="D60093"/>
                </a:solidFill>
                <a:latin typeface="Arial" charset="0"/>
                <a:cs typeface="B Nazanin" panose="00000400000000000000" pitchFamily="2" charset="-78"/>
              </a:rPr>
              <a:t>افزایش اعتماد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 منجر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شود، اما، </a:t>
            </a: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r>
              <a:rPr lang="fa-IR" sz="2400" u="sng" dirty="0">
                <a:latin typeface="Arial" charset="0"/>
                <a:cs typeface="B Nazanin" panose="00000400000000000000" pitchFamily="2" charset="-78"/>
              </a:rPr>
              <a:t>اطمینان کاذب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 به معنی </a:t>
            </a:r>
            <a:r>
              <a:rPr lang="fa-IR" sz="2400" dirty="0">
                <a:solidFill>
                  <a:srgbClr val="D60093"/>
                </a:solidFill>
                <a:latin typeface="Arial" charset="0"/>
                <a:cs typeface="B Nazanin" panose="00000400000000000000" pitchFamily="2" charset="-78"/>
              </a:rPr>
              <a:t>فریب دادن بیمار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 است و منجر به اختلال در ارتباط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               می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شود .</a:t>
            </a:r>
          </a:p>
          <a:p>
            <a:pPr algn="r" rtl="1" eaLnBrk="1" hangingPunct="1">
              <a:defRPr/>
            </a:pP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اطمینان</a:t>
            </a:r>
            <a:r>
              <a:rPr lang="en-US" sz="2400" dirty="0">
                <a:latin typeface="Arial" charset="0"/>
                <a:cs typeface="B Nazanin" panose="00000400000000000000" pitchFamily="2" charset="-78"/>
              </a:rPr>
              <a:t>‌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 و حمایت</a:t>
            </a:r>
            <a:r>
              <a:rPr lang="en-US" sz="2400" dirty="0">
                <a:latin typeface="Arial" charset="0"/>
                <a:cs typeface="B Nazanin" panose="00000400000000000000" pitchFamily="2" charset="-78"/>
              </a:rPr>
              <a:t>‌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 با توجه</a:t>
            </a:r>
            <a:r>
              <a:rPr lang="en-US" sz="2400" dirty="0">
                <a:latin typeface="Arial" charset="0"/>
                <a:cs typeface="B Nazanin" panose="00000400000000000000" pitchFamily="2" charset="-78"/>
              </a:rPr>
              <a:t>‌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D60093"/>
                </a:solidFill>
                <a:latin typeface="Arial" charset="0"/>
                <a:cs typeface="B Nazanin" panose="00000400000000000000" pitchFamily="2" charset="-78"/>
              </a:rPr>
              <a:t>به </a:t>
            </a:r>
            <a:r>
              <a:rPr lang="en-US" sz="2400" dirty="0">
                <a:solidFill>
                  <a:srgbClr val="D60093"/>
                </a:solidFill>
                <a:latin typeface="Arial" charset="0"/>
                <a:cs typeface="B Nazanin" panose="00000400000000000000" pitchFamily="2" charset="-78"/>
              </a:rPr>
              <a:t>‌</a:t>
            </a:r>
            <a:r>
              <a:rPr lang="fa-IR" sz="2400" dirty="0">
                <a:solidFill>
                  <a:srgbClr val="D60093"/>
                </a:solidFill>
                <a:latin typeface="Arial" charset="0"/>
                <a:cs typeface="B Nazanin" panose="00000400000000000000" pitchFamily="2" charset="-78"/>
              </a:rPr>
              <a:t>شرایط</a:t>
            </a:r>
            <a:r>
              <a:rPr lang="en-US" sz="2400" dirty="0">
                <a:solidFill>
                  <a:srgbClr val="D60093"/>
                </a:solidFill>
                <a:latin typeface="Arial" charset="0"/>
                <a:cs typeface="B Nazanin" panose="00000400000000000000" pitchFamily="2" charset="-78"/>
              </a:rPr>
              <a:t>‌</a:t>
            </a:r>
            <a:r>
              <a:rPr lang="fa-IR" sz="2400" dirty="0">
                <a:solidFill>
                  <a:srgbClr val="D60093"/>
                </a:solidFill>
                <a:latin typeface="Arial" charset="0"/>
                <a:cs typeface="B Nazanin" panose="00000400000000000000" pitchFamily="2" charset="-78"/>
              </a:rPr>
              <a:t> و موقعیت </a:t>
            </a:r>
            <a:r>
              <a:rPr lang="en-US" sz="2400" dirty="0">
                <a:solidFill>
                  <a:srgbClr val="D60093"/>
                </a:solidFill>
                <a:latin typeface="Arial" charset="0"/>
                <a:cs typeface="B Nazanin" panose="00000400000000000000" pitchFamily="2" charset="-78"/>
              </a:rPr>
              <a:t>‌</a:t>
            </a:r>
            <a:r>
              <a:rPr lang="fa-IR" sz="2400" dirty="0">
                <a:solidFill>
                  <a:srgbClr val="D60093"/>
                </a:solidFill>
                <a:latin typeface="Arial" charset="0"/>
                <a:cs typeface="B Nazanin" panose="00000400000000000000" pitchFamily="2" charset="-78"/>
              </a:rPr>
              <a:t>مناسب بیمار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 صورت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گیرد.</a:t>
            </a: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 </a:t>
            </a:r>
          </a:p>
          <a:p>
            <a:pPr algn="r" rtl="1" eaLnBrk="1" hangingPunct="1">
              <a:defRPr/>
            </a:pPr>
            <a:r>
              <a:rPr lang="fa-IR" sz="2400" dirty="0">
                <a:solidFill>
                  <a:srgbClr val="FF0000"/>
                </a:solidFill>
                <a:latin typeface="Arial" charset="0"/>
                <a:cs typeface="B Nazanin" panose="00000400000000000000" pitchFamily="2" charset="-78"/>
              </a:rPr>
              <a:t>مثلا ؛ </a:t>
            </a:r>
            <a:endParaRPr lang="en-US" sz="2400" dirty="0">
              <a:solidFill>
                <a:srgbClr val="FF0000"/>
              </a:solidFill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150000"/>
              </a:lnSpc>
              <a:defRPr/>
            </a:pPr>
            <a:r>
              <a:rPr lang="fa-IR" sz="2400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بیمار :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 آیا من مشکلی دارم . </a:t>
            </a:r>
            <a:endParaRPr lang="en-US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150000"/>
              </a:lnSpc>
              <a:defRPr/>
            </a:pPr>
            <a:r>
              <a:rPr lang="fa-IR" sz="2400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پرستار: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 نه خیال می کنی ! تو خیلی هم خوب هستی 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6182" y="242889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 dirty="0">
                <a:cs typeface="B Nazanin" panose="00000400000000000000" pitchFamily="2" charset="-78"/>
              </a:rPr>
              <a:t>3- اطمینان‌ دادن کاذب </a:t>
            </a: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9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344085BB-820D-4DBB-B688-C174A78BB6E5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42</a:t>
            </a:fld>
            <a:endParaRPr lang="en-US" altLang="fa-IR" sz="1050"/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1212284" y="1590172"/>
            <a:ext cx="766463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پرستار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در مورد احساسات ، افکار و تجارب‌ زندگی خود صحبت مي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کند و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اطلاعاتی را بازگو مي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نماید.</a:t>
            </a: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marL="342900" indent="-342900" algn="r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خودگشودگی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نباید </a:t>
            </a:r>
            <a:r>
              <a:rPr lang="fa-IR" sz="2400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افراطی و در مورد مسائل شخصی یا </a:t>
            </a:r>
            <a:r>
              <a:rPr lang="fa-IR" sz="24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خانوادگی یا </a:t>
            </a:r>
            <a:r>
              <a:rPr lang="fa-IR" sz="2400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تجربیات منفی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 پرستار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باشد. </a:t>
            </a: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marL="342900" indent="-342900" algn="r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دادن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‌اطلاعات شخصی به بیمار ایده خوبی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نیست. </a:t>
            </a: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marL="342900" indent="-342900" algn="r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ولی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اگر گاهی و در زمان مناسب انجام شود ، برای تسهیل فرایند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ارتباط درمانی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می تواند مفید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باشد.  </a:t>
            </a:r>
            <a:endParaRPr lang="fa-IR" sz="2400" dirty="0">
              <a:latin typeface="Arial" charset="0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6182" y="242889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 dirty="0">
                <a:cs typeface="B Nazanin" panose="00000400000000000000" pitchFamily="2" charset="-78"/>
              </a:rPr>
              <a:t>4- خود افشاگری</a:t>
            </a: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0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4C46A49A-9D52-4DA1-A688-7F0768A11A6E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43</a:t>
            </a:fld>
            <a:endParaRPr lang="en-US" altLang="fa-IR" sz="1050"/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1286182" y="1781509"/>
            <a:ext cx="7690109" cy="242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 rtl="1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در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جریان ارتباط درمانی ، نباید ذهن خود را مشغول تشخیص بیماری یا مشکل فرد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کرد؛</a:t>
            </a: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marL="342900" indent="-342900" algn="r" rtl="1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چون مانع توجه به گفته های بیمار می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شود.</a:t>
            </a: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spcBef>
                <a:spcPct val="50000"/>
              </a:spcBef>
              <a:defRPr/>
            </a:pPr>
            <a:endParaRPr lang="fa-IR" sz="2100" b="1" dirty="0">
              <a:latin typeface="Arial" charset="0"/>
              <a:cs typeface="B Bad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6182" y="242889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 dirty="0">
                <a:cs typeface="B Nazanin" panose="00000400000000000000" pitchFamily="2" charset="-78"/>
              </a:rPr>
              <a:t>5- اعلام تشخیص : </a:t>
            </a: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8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199" y="1840835"/>
            <a:ext cx="6061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بیمار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و پرستار را به اهداف تعیین شده نخواهد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رساند. </a:t>
            </a:r>
            <a:endParaRPr lang="en-US" sz="2400" dirty="0">
              <a:latin typeface="Arial" charset="0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6182" y="242889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 dirty="0">
                <a:cs typeface="B Nazanin" panose="00000400000000000000" pitchFamily="2" charset="-78"/>
              </a:rPr>
              <a:t>6- تغییر موضوع : </a:t>
            </a: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2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182" y="1625685"/>
            <a:ext cx="7688397" cy="2291964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بیانات تهدیدآمیز، بیمار را در مقام دفاع از خود و عدم اطاعت قرار می دهد و به ارتباط پرستار و بیمار ضربه می زند.</a:t>
            </a:r>
          </a:p>
        </p:txBody>
      </p:sp>
      <p:sp>
        <p:nvSpPr>
          <p:cNvPr id="6" name="Rectangle 5"/>
          <p:cNvSpPr/>
          <p:nvPr/>
        </p:nvSpPr>
        <p:spPr>
          <a:xfrm>
            <a:off x="1286182" y="242889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 dirty="0">
                <a:cs typeface="B Nazanin" panose="00000400000000000000" pitchFamily="2" charset="-78"/>
              </a:rPr>
              <a:t>تهدید کردن</a:t>
            </a:r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1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802" y="1910211"/>
            <a:ext cx="7616459" cy="3523593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انتقال: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cs typeface="B Nazanin" panose="00000400000000000000" pitchFamily="2" charset="-78"/>
              </a:rPr>
              <a:t>بیمار احساسات و نگرش های معم خود را که نسبت به والدین یا یک فرد صاحب قدرت دارد، به درمان گر منتقل می کند.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انتقال متقابل: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cs typeface="B Nazanin" panose="00000400000000000000" pitchFamily="2" charset="-78"/>
              </a:rPr>
              <a:t> درمانگر احساسات حل نشده خود را که نسبت به افراد مهم زندگی اش دارد را به بیمار منتقل می کند.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rgbClr val="002060"/>
                </a:solidFill>
                <a:cs typeface="B Nazanin" panose="00000400000000000000" pitchFamily="2" charset="-78"/>
              </a:rPr>
              <a:t>انتقال و انتقال متقابل شامل احساسات مثبت و منفی می شود.</a:t>
            </a:r>
          </a:p>
        </p:txBody>
      </p:sp>
      <p:sp>
        <p:nvSpPr>
          <p:cNvPr id="6" name="Rectangle 5"/>
          <p:cNvSpPr/>
          <p:nvPr/>
        </p:nvSpPr>
        <p:spPr>
          <a:xfrm>
            <a:off x="1286182" y="242889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 dirty="0">
                <a:cs typeface="B Nazanin" panose="00000400000000000000" pitchFamily="2" charset="-78"/>
              </a:rPr>
              <a:t>انتقال و انتقال متقابل  </a:t>
            </a:r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1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97" y="2354032"/>
            <a:ext cx="8356505" cy="960668"/>
          </a:xfrm>
        </p:spPr>
        <p:txBody>
          <a:bodyPr>
            <a:normAutofit/>
          </a:bodyPr>
          <a:lstStyle/>
          <a:p>
            <a:pPr algn="r"/>
            <a:r>
              <a:rPr lang="fa-IR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پاسخ به برخی سوالات می تواند پرستار را نسبت به وجود پدیده انتقال متقابل آگاه سازد: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6182" y="242889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>
                <a:cs typeface="B Nazanin" panose="00000400000000000000" pitchFamily="2" charset="-78"/>
              </a:rPr>
              <a:t>انتقال متقابل </a:t>
            </a:r>
            <a:endParaRPr lang="fa-IR" sz="3200" b="1" dirty="0">
              <a:cs typeface="B Nazanin" panose="00000400000000000000" pitchFamily="2" charset="-78"/>
            </a:endParaRP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537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182" y="1653053"/>
            <a:ext cx="7677514" cy="2833217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عبارت است از ایستادگی و سرسختی بیمار در جلسه ارتباط درمانی که مانع پیشرفت ارتباط می شود.</a:t>
            </a:r>
          </a:p>
          <a:p>
            <a:pPr algn="r" rtl="1">
              <a:lnSpc>
                <a:spcPct val="150000"/>
              </a:lnSpc>
            </a:pPr>
            <a:endParaRPr lang="fa-IR" sz="24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مقاوت حاکی از نارضایتی بیمار است و دلایل مختلفی دارد.</a:t>
            </a:r>
          </a:p>
        </p:txBody>
      </p:sp>
      <p:sp>
        <p:nvSpPr>
          <p:cNvPr id="6" name="Rectangle 5"/>
          <p:cNvSpPr/>
          <p:nvPr/>
        </p:nvSpPr>
        <p:spPr>
          <a:xfrm>
            <a:off x="1286182" y="242889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 dirty="0">
                <a:cs typeface="B Nazanin" panose="00000400000000000000" pitchFamily="2" charset="-78"/>
              </a:rPr>
              <a:t>مقاومت</a:t>
            </a:r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9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8F3B60AC-A131-4921-B0AE-7401F969BE63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49</a:t>
            </a:fld>
            <a:endParaRPr lang="en-US" altLang="fa-IR" sz="1050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2588941" y="1423492"/>
            <a:ext cx="615553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hangingPunct="1">
              <a:defRPr/>
            </a:pPr>
            <a:endParaRPr lang="fa-IR" sz="2400" dirty="0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- دیر حاضر شدن در جلسه </a:t>
            </a:r>
          </a:p>
          <a:p>
            <a:pPr algn="r" rtl="1" eaLnBrk="1" hangingPunct="1">
              <a:defRPr/>
            </a:pP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- بی توجهی به صحبت های پرستار </a:t>
            </a:r>
          </a:p>
          <a:p>
            <a:pPr algn="r" rtl="1" eaLnBrk="1" hangingPunct="1">
              <a:defRPr/>
            </a:pP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- سکوت های طولانی </a:t>
            </a:r>
          </a:p>
          <a:p>
            <a:pPr algn="r" rtl="1" eaLnBrk="1" hangingPunct="1">
              <a:defRPr/>
            </a:pP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- انتقاد به پرستار یا مکان و زمان جلسه </a:t>
            </a:r>
          </a:p>
          <a:p>
            <a:pPr algn="r" rtl="1" eaLnBrk="1" hangingPunct="1">
              <a:defRPr/>
            </a:pP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- مطرح نمودن مسائل نامربوط</a:t>
            </a:r>
          </a:p>
          <a:p>
            <a:pPr algn="r" rtl="1" eaLnBrk="1" hangingPunct="1">
              <a:defRPr/>
            </a:pPr>
            <a:endParaRPr lang="en-US" sz="2400" dirty="0">
              <a:latin typeface="Arial" charset="0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6182" y="242889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 dirty="0">
                <a:cs typeface="B Nazanin" panose="00000400000000000000" pitchFamily="2" charset="-78"/>
              </a:rPr>
              <a:t>اشکال </a:t>
            </a:r>
            <a:r>
              <a:rPr lang="fa-IR" sz="3200" b="1" dirty="0" smtClean="0">
                <a:cs typeface="B Nazanin" panose="00000400000000000000" pitchFamily="2" charset="-78"/>
              </a:rPr>
              <a:t>مقاومت: </a:t>
            </a:r>
            <a:endParaRPr lang="fa-IR" sz="3200" b="1" dirty="0">
              <a:cs typeface="B Nazanin" panose="00000400000000000000" pitchFamily="2" charset="-78"/>
            </a:endParaRP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3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47316" y="1815006"/>
            <a:ext cx="6686550" cy="3934832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en-US" sz="2400" dirty="0">
                <a:cs typeface="B Nazanin" panose="00000400000000000000" pitchFamily="2" charset="-78"/>
              </a:rPr>
              <a:t>• </a:t>
            </a:r>
            <a:r>
              <a:rPr lang="fa-IR" sz="2400" dirty="0">
                <a:cs typeface="B Nazanin" panose="00000400000000000000" pitchFamily="2" charset="-78"/>
              </a:rPr>
              <a:t>ایجاد نگرش احترام، تکریم و توانمندسازی</a:t>
            </a:r>
            <a:endParaRPr lang="en-US" sz="2400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00000"/>
              </a:lnSpc>
              <a:buNone/>
            </a:pPr>
            <a:r>
              <a:rPr lang="en-US" sz="2400" dirty="0">
                <a:cs typeface="B Nazanin" panose="00000400000000000000" pitchFamily="2" charset="-78"/>
              </a:rPr>
              <a:t>• </a:t>
            </a:r>
            <a:r>
              <a:rPr lang="fa-IR" sz="2400" dirty="0">
                <a:cs typeface="B Nazanin" panose="00000400000000000000" pitchFamily="2" charset="-78"/>
              </a:rPr>
              <a:t>گوش دادن فعال</a:t>
            </a:r>
            <a:endParaRPr lang="en-US" sz="2400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00000"/>
              </a:lnSpc>
              <a:buNone/>
            </a:pPr>
            <a:r>
              <a:rPr lang="en-US" sz="2400" dirty="0">
                <a:cs typeface="B Nazanin" panose="00000400000000000000" pitchFamily="2" charset="-78"/>
              </a:rPr>
              <a:t>• </a:t>
            </a:r>
            <a:r>
              <a:rPr lang="fa-IR" sz="2400" dirty="0">
                <a:cs typeface="B Nazanin" panose="00000400000000000000" pitchFamily="2" charset="-78"/>
              </a:rPr>
              <a:t>حضور کامل</a:t>
            </a:r>
            <a:endParaRPr lang="en-US" sz="2400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00000"/>
              </a:lnSpc>
              <a:buNone/>
            </a:pPr>
            <a:r>
              <a:rPr lang="en-US" sz="2400" dirty="0">
                <a:cs typeface="B Nazanin" panose="00000400000000000000" pitchFamily="2" charset="-78"/>
              </a:rPr>
              <a:t>• </a:t>
            </a:r>
            <a:r>
              <a:rPr lang="fa-IR" sz="2400" dirty="0">
                <a:cs typeface="B Nazanin" panose="00000400000000000000" pitchFamily="2" charset="-78"/>
              </a:rPr>
              <a:t>گوش دادن با تمام وجود</a:t>
            </a:r>
            <a:endParaRPr lang="en-US" sz="2400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00000"/>
              </a:lnSpc>
              <a:buNone/>
            </a:pPr>
            <a:r>
              <a:rPr lang="en-US" sz="2400" dirty="0">
                <a:cs typeface="B Nazanin" panose="00000400000000000000" pitchFamily="2" charset="-78"/>
              </a:rPr>
              <a:t>•</a:t>
            </a:r>
            <a:r>
              <a:rPr lang="fa-IR" sz="2400" dirty="0">
                <a:cs typeface="B Nazanin" panose="00000400000000000000" pitchFamily="2" charset="-78"/>
              </a:rPr>
              <a:t>همدلی</a:t>
            </a:r>
            <a:endParaRPr lang="en-US" sz="2400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00000"/>
              </a:lnSpc>
              <a:buNone/>
            </a:pPr>
            <a:r>
              <a:rPr lang="en-US" sz="2400" dirty="0">
                <a:cs typeface="B Nazanin" panose="00000400000000000000" pitchFamily="2" charset="-78"/>
              </a:rPr>
              <a:t>• </a:t>
            </a:r>
            <a:r>
              <a:rPr lang="fa-IR" sz="2400" dirty="0">
                <a:cs typeface="B Nazanin" panose="00000400000000000000" pitchFamily="2" charset="-78"/>
              </a:rPr>
              <a:t>انتقال امید</a:t>
            </a:r>
            <a:endParaRPr lang="en-US" sz="2400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00000"/>
              </a:lnSpc>
              <a:buNone/>
            </a:pPr>
            <a:r>
              <a:rPr lang="en-US" sz="2400" dirty="0">
                <a:cs typeface="B Nazanin" panose="00000400000000000000" pitchFamily="2" charset="-78"/>
              </a:rPr>
              <a:t>• </a:t>
            </a:r>
            <a:r>
              <a:rPr lang="fa-IR" sz="2400" dirty="0">
                <a:cs typeface="B Nazanin" panose="00000400000000000000" pitchFamily="2" charset="-78"/>
              </a:rPr>
              <a:t>ایجاد اعتماد</a:t>
            </a:r>
            <a:endParaRPr lang="en-US" sz="2400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00000"/>
              </a:lnSpc>
              <a:buNone/>
            </a:pPr>
            <a:r>
              <a:rPr lang="en-US" sz="2400" dirty="0">
                <a:cs typeface="B Nazanin" panose="00000400000000000000" pitchFamily="2" charset="-78"/>
              </a:rPr>
              <a:t>• </a:t>
            </a:r>
            <a:r>
              <a:rPr lang="fa-IR" sz="2400" dirty="0">
                <a:cs typeface="B Nazanin" panose="00000400000000000000" pitchFamily="2" charset="-78"/>
              </a:rPr>
              <a:t>دارای جهت خوب - برقراری ارتباط دارای هدف </a:t>
            </a:r>
            <a:endParaRPr lang="en-US" sz="2400" dirty="0">
              <a:cs typeface="B Nazanin" panose="00000400000000000000" pitchFamily="2" charset="-78"/>
            </a:endParaRPr>
          </a:p>
          <a:p>
            <a:pPr lvl="0" algn="r" rtl="1">
              <a:lnSpc>
                <a:spcPct val="100000"/>
              </a:lnSpc>
            </a:pP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6182" y="242889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spcBef>
                <a:spcPct val="0"/>
              </a:spcBef>
            </a:pPr>
            <a:r>
              <a:rPr lang="fa-IR" alt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عناصر ارتباط درمانی</a:t>
            </a:r>
          </a:p>
        </p:txBody>
      </p:sp>
      <p:pic>
        <p:nvPicPr>
          <p:cNvPr id="8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6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F8CD8AF5-1C0B-4F57-9F87-5412F36CBCAB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50</a:t>
            </a:fld>
            <a:endParaRPr lang="en-US" altLang="fa-IR" sz="1050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1099455" y="1593056"/>
            <a:ext cx="783848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 eaLnBrk="1" hangingPunct="1">
              <a:lnSpc>
                <a:spcPct val="150000"/>
              </a:lnSpc>
              <a:defRPr/>
            </a:pP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-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گوش دادن فعال، پذیرش بیمار و انعکاس احساسات‌ وی </a:t>
            </a:r>
          </a:p>
          <a:p>
            <a:pPr marL="342900" indent="-342900" algn="r" rtl="1" eaLnBrk="1" hangingPunct="1">
              <a:lnSpc>
                <a:spcPct val="150000"/>
              </a:lnSpc>
              <a:buFontTx/>
              <a:buChar char="-"/>
              <a:defRPr/>
            </a:pP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گفتگو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در مورد موضوعات معمول و روزمره </a:t>
            </a:r>
            <a:endParaRPr lang="fa-IR" sz="2400" dirty="0" smtClean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150000"/>
              </a:lnSpc>
              <a:defRPr/>
            </a:pPr>
            <a:r>
              <a:rPr lang="fa-IR" sz="2400" dirty="0" smtClean="0">
                <a:solidFill>
                  <a:schemeClr val="tx2"/>
                </a:solidFill>
                <a:latin typeface="Arial" charset="0"/>
                <a:cs typeface="B Nazanin" panose="00000400000000000000" pitchFamily="2" charset="-78"/>
              </a:rPr>
              <a:t>هرگاه‌ </a:t>
            </a:r>
            <a:r>
              <a:rPr lang="fa-IR" sz="2400" dirty="0">
                <a:solidFill>
                  <a:schemeClr val="tx2"/>
                </a:solidFill>
                <a:latin typeface="Arial" charset="0"/>
                <a:cs typeface="B Nazanin" panose="00000400000000000000" pitchFamily="2" charset="-78"/>
              </a:rPr>
              <a:t>دو روش فوق جواب </a:t>
            </a:r>
            <a:r>
              <a:rPr lang="fa-IR" sz="2400" dirty="0" smtClean="0">
                <a:solidFill>
                  <a:schemeClr val="tx2"/>
                </a:solidFill>
                <a:latin typeface="Arial" charset="0"/>
                <a:cs typeface="B Nazanin" panose="00000400000000000000" pitchFamily="2" charset="-78"/>
              </a:rPr>
              <a:t>نداد، </a:t>
            </a:r>
            <a:r>
              <a:rPr lang="fa-IR" sz="2400" dirty="0">
                <a:solidFill>
                  <a:schemeClr val="tx2"/>
                </a:solidFill>
                <a:latin typeface="Arial" charset="0"/>
                <a:cs typeface="B Nazanin" panose="00000400000000000000" pitchFamily="2" charset="-78"/>
              </a:rPr>
              <a:t>بررسی علل مقاومت لازم‌ </a:t>
            </a:r>
            <a:r>
              <a:rPr lang="fa-IR" sz="2400" dirty="0" smtClean="0">
                <a:solidFill>
                  <a:schemeClr val="tx2"/>
                </a:solidFill>
                <a:latin typeface="Arial" charset="0"/>
                <a:cs typeface="B Nazanin" panose="00000400000000000000" pitchFamily="2" charset="-78"/>
              </a:rPr>
              <a:t>است. </a:t>
            </a:r>
            <a:endParaRPr lang="fa-IR" sz="2400" dirty="0">
              <a:solidFill>
                <a:schemeClr val="tx2"/>
              </a:solidFill>
              <a:latin typeface="Arial" charset="0"/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Tx/>
              <a:buChar char="-"/>
              <a:defRPr/>
            </a:pP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Tx/>
              <a:buChar char="-"/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ممکن‌‌ به ‌علت (بی‌اعتمادی ، توهم، بی‌حوصلگی ‌و نامناسب بودن ‌شرایط، ترس از بیان مشکل و ...) باشد. </a:t>
            </a:r>
          </a:p>
          <a:p>
            <a:pPr marL="342900" indent="-342900" algn="r" rtl="1">
              <a:buFontTx/>
              <a:buChar char="-"/>
              <a:defRPr/>
            </a:pPr>
            <a:endParaRPr lang="fa-IR" sz="2400" dirty="0">
              <a:latin typeface="Arial" charset="0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6182" y="242889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 dirty="0">
                <a:cs typeface="B Nazanin" panose="00000400000000000000" pitchFamily="2" charset="-78"/>
              </a:rPr>
              <a:t>روشهای مواجهه با مقاومت : </a:t>
            </a: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5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65301" y="1485504"/>
            <a:ext cx="7142813" cy="4427934"/>
          </a:xfrm>
        </p:spPr>
        <p:txBody>
          <a:bodyPr>
            <a:normAutofit/>
          </a:bodyPr>
          <a:lstStyle/>
          <a:p>
            <a:pPr marL="0" indent="0" algn="r" rtl="1">
              <a:buNone/>
              <a:defRPr/>
            </a:pPr>
            <a:r>
              <a:rPr lang="fa-IR" sz="2400" dirty="0" smtClean="0">
                <a:cs typeface="B Nazanin" panose="00000400000000000000" pitchFamily="2" charset="-78"/>
              </a:rPr>
              <a:t>ارتباط </a:t>
            </a:r>
            <a:r>
              <a:rPr lang="fa-IR" sz="2400" dirty="0">
                <a:cs typeface="B Nazanin" panose="00000400000000000000" pitchFamily="2" charset="-78"/>
              </a:rPr>
              <a:t>پرستار و بیمار یک ارتباط درمانی و حرفه ای و تخصصی است.</a:t>
            </a:r>
          </a:p>
          <a:p>
            <a:pPr marL="0" indent="0" algn="r" rtl="1">
              <a:buNone/>
              <a:defRPr/>
            </a:pPr>
            <a:endParaRPr lang="fa-IR" sz="2400" dirty="0">
              <a:cs typeface="B Nazanin" panose="00000400000000000000" pitchFamily="2" charset="-78"/>
            </a:endParaRPr>
          </a:p>
          <a:p>
            <a:pPr marL="0" indent="0" algn="r" rtl="1">
              <a:buNone/>
              <a:defRPr/>
            </a:pPr>
            <a:r>
              <a:rPr lang="fa-I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تجاوز از مرزهای ارتباطی در موارد زیر اتفاق می افتد:</a:t>
            </a:r>
          </a:p>
          <a:p>
            <a:pPr algn="r" rtl="1">
              <a:buFont typeface="Wingdings" panose="05000000000000000000" pitchFamily="2" charset="2"/>
              <a:buChar char="ü"/>
              <a:defRPr/>
            </a:pPr>
            <a:r>
              <a:rPr lang="fa-IR" sz="2400" dirty="0">
                <a:cs typeface="B Nazanin" panose="00000400000000000000" pitchFamily="2" charset="-78"/>
              </a:rPr>
              <a:t>بیش از حد معمول وقت صرف کردن با بیمار</a:t>
            </a:r>
          </a:p>
          <a:p>
            <a:pPr algn="r" rtl="1">
              <a:buFont typeface="Wingdings" panose="05000000000000000000" pitchFamily="2" charset="2"/>
              <a:buChar char="ü"/>
              <a:defRPr/>
            </a:pPr>
            <a:r>
              <a:rPr lang="fa-IR" sz="2400" dirty="0">
                <a:cs typeface="B Nazanin" panose="00000400000000000000" pitchFamily="2" charset="-78"/>
              </a:rPr>
              <a:t>دادن یا گرفتن هدایا</a:t>
            </a:r>
          </a:p>
          <a:p>
            <a:pPr algn="r" rtl="1">
              <a:buFont typeface="Wingdings" panose="05000000000000000000" pitchFamily="2" charset="2"/>
              <a:buChar char="ü"/>
              <a:defRPr/>
            </a:pPr>
            <a:r>
              <a:rPr lang="fa-IR" sz="2400" dirty="0">
                <a:cs typeface="B Nazanin" panose="00000400000000000000" pitchFamily="2" charset="-78"/>
              </a:rPr>
              <a:t>صمیمی شدن بیش از حد</a:t>
            </a:r>
          </a:p>
          <a:p>
            <a:pPr algn="r" rtl="1">
              <a:buFont typeface="Wingdings" panose="05000000000000000000" pitchFamily="2" charset="2"/>
              <a:buChar char="ü"/>
              <a:defRPr/>
            </a:pPr>
            <a:r>
              <a:rPr lang="fa-IR" sz="2400" dirty="0">
                <a:cs typeface="B Nazanin" panose="00000400000000000000" pitchFamily="2" charset="-78"/>
              </a:rPr>
              <a:t>قرار ملاقات با بیمار در خارج از مرکز درمانی</a:t>
            </a:r>
          </a:p>
          <a:p>
            <a:pPr algn="r" rtl="1">
              <a:buFont typeface="Wingdings" panose="05000000000000000000" pitchFamily="2" charset="2"/>
              <a:buChar char="ü"/>
              <a:defRPr/>
            </a:pPr>
            <a:r>
              <a:rPr lang="fa-IR" sz="2400" dirty="0">
                <a:cs typeface="B Nazanin" panose="00000400000000000000" pitchFamily="2" charset="-78"/>
              </a:rPr>
              <a:t>تماس تلفنی یا ایمیلی با بیماردر منزلش</a:t>
            </a:r>
          </a:p>
          <a:p>
            <a:pPr algn="r" rtl="1">
              <a:buFont typeface="Wingdings" panose="05000000000000000000" pitchFamily="2" charset="2"/>
              <a:buChar char="ü"/>
              <a:defRPr/>
            </a:pPr>
            <a:r>
              <a:rPr lang="fa-IR" sz="2400" dirty="0">
                <a:cs typeface="B Nazanin" panose="00000400000000000000" pitchFamily="2" charset="-78"/>
              </a:rPr>
              <a:t>در میان گذاشتن مشکلات شخصی با بیمار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8601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DCEE3BC7-6D69-4684-80F0-683FE183B246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51</a:t>
            </a:fld>
            <a:endParaRPr lang="en-US" altLang="fa-IR" sz="1050"/>
          </a:p>
        </p:txBody>
      </p:sp>
      <p:sp>
        <p:nvSpPr>
          <p:cNvPr id="6" name="Rectangle 5"/>
          <p:cNvSpPr/>
          <p:nvPr/>
        </p:nvSpPr>
        <p:spPr>
          <a:xfrm>
            <a:off x="1286182" y="242889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 dirty="0">
                <a:cs typeface="B Nazanin" panose="00000400000000000000" pitchFamily="2" charset="-78"/>
              </a:rPr>
              <a:t>9- نقص مرزهای ارتباطی</a:t>
            </a:r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3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06680" y="3214567"/>
            <a:ext cx="9250680" cy="1706880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>
                <a:solidFill>
                  <a:schemeClr val="bg1"/>
                </a:solidFill>
                <a:cs typeface="B Titr" panose="00000700000000000000" pitchFamily="2" charset="-78"/>
              </a:rPr>
              <a:t>برقراري ارتباط با بیماران با نیازهاي ویژه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600" y="3966693"/>
            <a:ext cx="8671560" cy="12606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FF00FF"/>
              </a:solidFill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06680" y="6751320"/>
            <a:ext cx="9250680" cy="137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49" y="638735"/>
            <a:ext cx="1717221" cy="25758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95328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06680" y="2287287"/>
            <a:ext cx="9250680" cy="1706880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>
                <a:solidFill>
                  <a:schemeClr val="bg1"/>
                </a:solidFill>
                <a:cs typeface="B Titr" panose="00000700000000000000" pitchFamily="2" charset="-78"/>
              </a:rPr>
              <a:t>مشکلات بینایی</a:t>
            </a:r>
          </a:p>
        </p:txBody>
      </p:sp>
    </p:spTree>
    <p:extLst>
      <p:ext uri="{BB962C8B-B14F-4D97-AF65-F5344CB8AC3E}">
        <p14:creationId xmlns:p14="http://schemas.microsoft.com/office/powerpoint/2010/main" val="264879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1099455" y="2497932"/>
            <a:ext cx="7841775" cy="3750469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buFontTx/>
              <a:buNone/>
            </a:pPr>
            <a:r>
              <a:rPr lang="fa-IR" altLang="fa-IR" sz="2000" dirty="0">
                <a:cs typeface="B Nazanin" panose="00000400000000000000" pitchFamily="2" charset="-78"/>
              </a:rPr>
              <a:t>1-</a:t>
            </a:r>
            <a:r>
              <a:rPr lang="en-US" altLang="fa-IR" sz="2000" dirty="0">
                <a:cs typeface="B Nazanin" panose="00000400000000000000" pitchFamily="2" charset="-78"/>
              </a:rPr>
              <a:t> </a:t>
            </a:r>
            <a:r>
              <a:rPr lang="fa-IR" altLang="fa-IR" sz="2000" dirty="0">
                <a:cs typeface="B Nazanin" panose="00000400000000000000" pitchFamily="2" charset="-78"/>
              </a:rPr>
              <a:t>حضور خود را در اتاق مددجو اعلام نمایید.</a:t>
            </a:r>
          </a:p>
          <a:p>
            <a:pPr algn="r" rtl="1">
              <a:lnSpc>
                <a:spcPct val="150000"/>
              </a:lnSpc>
              <a:buFontTx/>
              <a:buNone/>
            </a:pPr>
            <a:r>
              <a:rPr lang="fa-IR" altLang="fa-IR" sz="2000" dirty="0">
                <a:cs typeface="B Nazanin" panose="00000400000000000000" pitchFamily="2" charset="-78"/>
              </a:rPr>
              <a:t>2-</a:t>
            </a:r>
            <a:r>
              <a:rPr lang="en-US" altLang="fa-IR" sz="2000" dirty="0">
                <a:cs typeface="B Nazanin" panose="00000400000000000000" pitchFamily="2" charset="-78"/>
              </a:rPr>
              <a:t> </a:t>
            </a:r>
            <a:r>
              <a:rPr lang="fa-IR" altLang="fa-IR" sz="2000" dirty="0">
                <a:cs typeface="B Nazanin" panose="00000400000000000000" pitchFamily="2" charset="-78"/>
              </a:rPr>
              <a:t>خودتان را با اسم معرفی نمایید</a:t>
            </a:r>
            <a:r>
              <a:rPr lang="en-US" altLang="fa-IR" sz="2000" dirty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buFontTx/>
              <a:buNone/>
            </a:pPr>
            <a:r>
              <a:rPr lang="fa-IR" altLang="fa-IR" sz="2000" dirty="0">
                <a:cs typeface="B Nazanin" panose="00000400000000000000" pitchFamily="2" charset="-78"/>
              </a:rPr>
              <a:t>3- به خاطر داشته باشید که بیمارانی که دچار مشکلات بینایی هستند قادر به درك بسیاري از اشارات غیر کلامی هنگام برقراري ارتباط نمی باشند</a:t>
            </a:r>
            <a:r>
              <a:rPr lang="en-US" altLang="fa-IR" sz="2000" dirty="0">
                <a:cs typeface="B Nazanin" panose="00000400000000000000" pitchFamily="2" charset="-78"/>
              </a:rPr>
              <a:t>. </a:t>
            </a:r>
            <a:r>
              <a:rPr lang="fa-IR" altLang="fa-IR" sz="2000" dirty="0">
                <a:cs typeface="B Nazanin" panose="00000400000000000000" pitchFamily="2" charset="-78"/>
              </a:rPr>
              <a:t> به تون و صداي خود توجه کنید</a:t>
            </a:r>
            <a:r>
              <a:rPr lang="en-US" altLang="fa-IR" sz="2000" dirty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buFontTx/>
              <a:buNone/>
            </a:pPr>
            <a:r>
              <a:rPr lang="fa-IR" altLang="fa-IR" sz="2000" dirty="0">
                <a:cs typeface="B Nazanin" panose="00000400000000000000" pitchFamily="2" charset="-78"/>
              </a:rPr>
              <a:t>4- </a:t>
            </a:r>
            <a:r>
              <a:rPr lang="en-US" altLang="fa-IR" sz="2000" dirty="0">
                <a:cs typeface="B Nazanin" panose="00000400000000000000" pitchFamily="2" charset="-78"/>
              </a:rPr>
              <a:t> </a:t>
            </a:r>
            <a:r>
              <a:rPr lang="fa-IR" altLang="fa-IR" sz="2000" dirty="0">
                <a:cs typeface="B Nazanin" panose="00000400000000000000" pitchFamily="2" charset="-78"/>
              </a:rPr>
              <a:t>قبل از آنکه بیمار را لمس نمایید دلیل آن را براي وي توضیح دهید</a:t>
            </a:r>
            <a:r>
              <a:rPr lang="en-US" altLang="fa-IR" sz="2000" dirty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buFontTx/>
              <a:buNone/>
            </a:pPr>
            <a:r>
              <a:rPr lang="fa-IR" altLang="fa-IR" sz="2000" dirty="0">
                <a:cs typeface="B Nazanin" panose="00000400000000000000" pitchFamily="2" charset="-78"/>
              </a:rPr>
              <a:t>5-</a:t>
            </a:r>
            <a:r>
              <a:rPr lang="en-US" altLang="fa-IR" sz="2000" dirty="0">
                <a:cs typeface="B Nazanin" panose="00000400000000000000" pitchFamily="2" charset="-78"/>
              </a:rPr>
              <a:t> </a:t>
            </a:r>
            <a:r>
              <a:rPr lang="fa-IR" altLang="fa-IR" sz="2000" dirty="0">
                <a:cs typeface="B Nazanin" panose="00000400000000000000" pitchFamily="2" charset="-78"/>
              </a:rPr>
              <a:t>هنگام اختتام گفتگو و هنگامی که اتاق را ترك می نمایید به بیمار اطلاع دهید</a:t>
            </a:r>
            <a:r>
              <a:rPr lang="en-US" altLang="fa-IR" sz="2000" dirty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buFontTx/>
              <a:buNone/>
            </a:pPr>
            <a:r>
              <a:rPr lang="fa-IR" altLang="fa-IR" sz="2000" dirty="0">
                <a:cs typeface="B Nazanin" panose="00000400000000000000" pitchFamily="2" charset="-78"/>
              </a:rPr>
              <a:t>6-</a:t>
            </a:r>
            <a:r>
              <a:rPr lang="en-US" altLang="fa-IR" sz="2000" dirty="0">
                <a:cs typeface="B Nazanin" panose="00000400000000000000" pitchFamily="2" charset="-78"/>
              </a:rPr>
              <a:t> </a:t>
            </a:r>
            <a:r>
              <a:rPr lang="fa-IR" altLang="fa-IR" sz="2000" dirty="0">
                <a:cs typeface="B Nazanin" panose="00000400000000000000" pitchFamily="2" charset="-78"/>
              </a:rPr>
              <a:t>یک چراغ یا زنگ اخبار را که به آسانی در دسترس بیمار قرار می گیرد در اختیار او قرار دهید</a:t>
            </a:r>
            <a:r>
              <a:rPr lang="en-US" altLang="fa-IR" sz="2000" dirty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buFontTx/>
              <a:buNone/>
            </a:pPr>
            <a:r>
              <a:rPr lang="fa-IR" altLang="fa-IR" sz="2000" dirty="0">
                <a:cs typeface="B Nazanin" panose="00000400000000000000" pitchFamily="2" charset="-78"/>
              </a:rPr>
              <a:t>7-</a:t>
            </a:r>
            <a:r>
              <a:rPr lang="en-US" altLang="fa-IR" sz="2000" dirty="0">
                <a:cs typeface="B Nazanin" panose="00000400000000000000" pitchFamily="2" charset="-78"/>
              </a:rPr>
              <a:t> </a:t>
            </a:r>
            <a:r>
              <a:rPr lang="fa-IR" altLang="fa-IR" sz="2000" dirty="0">
                <a:cs typeface="B Nazanin" panose="00000400000000000000" pitchFamily="2" charset="-78"/>
              </a:rPr>
              <a:t>بیمار را با صداهاي محیط و ترتیب قرار گرفتن وسایل در اتاق آشنا نمایید</a:t>
            </a:r>
            <a:r>
              <a:rPr lang="en-US" altLang="fa-IR" sz="2000" dirty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buFontTx/>
              <a:buNone/>
            </a:pPr>
            <a:r>
              <a:rPr lang="fa-IR" altLang="fa-IR" sz="2000" dirty="0">
                <a:cs typeface="B Nazanin" panose="00000400000000000000" pitchFamily="2" charset="-78"/>
              </a:rPr>
              <a:t>8-</a:t>
            </a:r>
            <a:r>
              <a:rPr lang="en-US" altLang="fa-IR" sz="2000" dirty="0">
                <a:cs typeface="B Nazanin" panose="00000400000000000000" pitchFamily="2" charset="-78"/>
              </a:rPr>
              <a:t> </a:t>
            </a:r>
            <a:r>
              <a:rPr lang="fa-IR" altLang="fa-IR" sz="2000" dirty="0">
                <a:cs typeface="B Nazanin" panose="00000400000000000000" pitchFamily="2" charset="-78"/>
              </a:rPr>
              <a:t>از تمیز بودن شیشه عینک و یا بدون عیب بودن و قرار داشتن در جاي مناسب لنزها اطمینان حاصل نمایید</a:t>
            </a:r>
            <a:r>
              <a:rPr lang="en-US" altLang="fa-IR" sz="2000" dirty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buFontTx/>
              <a:buNone/>
            </a:pPr>
            <a:endParaRPr lang="en-US" altLang="fa-IR" sz="2000" dirty="0" smtClean="0">
              <a:cs typeface="B Nazanin" panose="00000400000000000000" pitchFamily="2" charset="-78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1B95AF23-2FA5-4314-BD5E-79E8F3917EAF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54</a:t>
            </a:fld>
            <a:endParaRPr lang="en-US" altLang="fa-IR" sz="1050"/>
          </a:p>
        </p:txBody>
      </p:sp>
      <p:sp>
        <p:nvSpPr>
          <p:cNvPr id="6" name="Rectangle 5"/>
          <p:cNvSpPr/>
          <p:nvPr/>
        </p:nvSpPr>
        <p:spPr>
          <a:xfrm>
            <a:off x="1286182" y="242889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 dirty="0">
                <a:cs typeface="B Nazanin" panose="00000400000000000000" pitchFamily="2" charset="-78"/>
              </a:rPr>
              <a:t>مشکلات </a:t>
            </a:r>
            <a:r>
              <a:rPr lang="fa-IR" sz="3200" b="1" dirty="0" smtClean="0">
                <a:cs typeface="B Nazanin" panose="00000400000000000000" pitchFamily="2" charset="-78"/>
              </a:rPr>
              <a:t>بینایی</a:t>
            </a:r>
            <a:endParaRPr lang="fa-IR" sz="3200" b="1" dirty="0">
              <a:cs typeface="B Nazanin" panose="00000400000000000000" pitchFamily="2" charset="-78"/>
            </a:endParaRPr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6680" y="2287287"/>
            <a:ext cx="9250680" cy="1706880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>
                <a:solidFill>
                  <a:schemeClr val="bg1"/>
                </a:solidFill>
                <a:cs typeface="B Titr" panose="00000700000000000000" pitchFamily="2" charset="-78"/>
              </a:rPr>
              <a:t>مشکلات </a:t>
            </a:r>
            <a:r>
              <a:rPr lang="fa-IR" sz="3600" dirty="0" smtClean="0">
                <a:solidFill>
                  <a:schemeClr val="bg1"/>
                </a:solidFill>
                <a:cs typeface="B Titr" panose="00000700000000000000" pitchFamily="2" charset="-78"/>
              </a:rPr>
              <a:t>شنوایی</a:t>
            </a:r>
            <a:endParaRPr lang="fa-IR" sz="36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8857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772732" y="2518966"/>
            <a:ext cx="8026918" cy="3394472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buFontTx/>
              <a:buNone/>
            </a:pPr>
            <a:r>
              <a:rPr lang="fa-IR" altLang="fa-IR" sz="2000" dirty="0">
                <a:cs typeface="B Nazanin" panose="00000400000000000000" pitchFamily="2" charset="-78"/>
              </a:rPr>
              <a:t>1-</a:t>
            </a:r>
            <a:r>
              <a:rPr lang="en-US" altLang="fa-IR" sz="2000" dirty="0">
                <a:cs typeface="B Nazanin" panose="00000400000000000000" pitchFamily="2" charset="-78"/>
              </a:rPr>
              <a:t> </a:t>
            </a:r>
            <a:r>
              <a:rPr lang="fa-IR" altLang="fa-IR" sz="2000" dirty="0">
                <a:cs typeface="B Nazanin" panose="00000400000000000000" pitchFamily="2" charset="-78"/>
              </a:rPr>
              <a:t>قبل از گفتگوي اولیه، </a:t>
            </a:r>
            <a:r>
              <a:rPr lang="fa-IR" alt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حضور خودتان </a:t>
            </a:r>
            <a:r>
              <a:rPr lang="fa-IR" altLang="fa-IR" sz="2000" dirty="0">
                <a:cs typeface="B Nazanin" panose="00000400000000000000" pitchFamily="2" charset="-78"/>
              </a:rPr>
              <a:t>را به بیمار اعلام نمایید</a:t>
            </a:r>
            <a:r>
              <a:rPr lang="en-US" altLang="fa-IR" sz="2000" dirty="0">
                <a:cs typeface="B Nazanin" panose="00000400000000000000" pitchFamily="2" charset="-78"/>
              </a:rPr>
              <a:t>. </a:t>
            </a:r>
            <a:r>
              <a:rPr lang="fa-IR" altLang="fa-IR" sz="2000" dirty="0">
                <a:cs typeface="B Nazanin" panose="00000400000000000000" pitchFamily="2" charset="-78"/>
              </a:rPr>
              <a:t>این عمل ممکن است به وسیله لمس آهسته بیمار یا حرکت کردن به نحوي که بتوانید دیده شوید باشد</a:t>
            </a:r>
            <a:r>
              <a:rPr lang="en-US" altLang="fa-IR" sz="2000" dirty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buFontTx/>
              <a:buNone/>
            </a:pPr>
            <a:r>
              <a:rPr lang="fa-IR" altLang="fa-IR" sz="2000" dirty="0">
                <a:cs typeface="B Nazanin" panose="00000400000000000000" pitchFamily="2" charset="-78"/>
              </a:rPr>
              <a:t>2- مستقیماً در حالی که روبه روي بیمار هستید با او صحبت نمایید اگر بیمار قادر به لب خوانی است از جملات ساده استفاده نمایید و آرام و با روش و سرعت طبیعی صحبت نمایید</a:t>
            </a:r>
            <a:r>
              <a:rPr lang="en-US" altLang="fa-IR" sz="2000" dirty="0">
                <a:cs typeface="B Nazanin" panose="00000400000000000000" pitchFamily="2" charset="-78"/>
              </a:rPr>
              <a:t>. </a:t>
            </a:r>
            <a:r>
              <a:rPr lang="fa-IR" altLang="fa-IR" sz="2000" dirty="0">
                <a:cs typeface="B Nazanin" panose="00000400000000000000" pitchFamily="2" charset="-78"/>
              </a:rPr>
              <a:t>به ارتباط غیر کلامی نیز توجه داشته باشید</a:t>
            </a:r>
            <a:r>
              <a:rPr lang="en-US" altLang="fa-IR" sz="2000" dirty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buFontTx/>
              <a:buNone/>
            </a:pPr>
            <a:r>
              <a:rPr lang="fa-IR" altLang="fa-IR" sz="2000" dirty="0">
                <a:cs typeface="B Nazanin" panose="00000400000000000000" pitchFamily="2" charset="-78"/>
              </a:rPr>
              <a:t>3- هنگام صحبت نمودن با بیمار آدامس نجوید و جلوي دهانتان را نگیرید</a:t>
            </a:r>
            <a:r>
              <a:rPr lang="en-US" altLang="fa-IR" sz="2000" dirty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buFontTx/>
              <a:buNone/>
            </a:pPr>
            <a:r>
              <a:rPr lang="fa-IR" altLang="fa-IR" sz="2000" dirty="0">
                <a:cs typeface="B Nazanin" panose="00000400000000000000" pitchFamily="2" charset="-78"/>
              </a:rPr>
              <a:t>4- </a:t>
            </a:r>
            <a:r>
              <a:rPr lang="en-US" altLang="fa-IR" sz="2000" dirty="0">
                <a:cs typeface="B Nazanin" panose="00000400000000000000" pitchFamily="2" charset="-78"/>
              </a:rPr>
              <a:t> </a:t>
            </a:r>
            <a:r>
              <a:rPr lang="fa-IR" altLang="fa-IR" sz="2000" dirty="0">
                <a:cs typeface="B Nazanin" panose="00000400000000000000" pitchFamily="2" charset="-78"/>
              </a:rPr>
              <a:t>اگر تمایل دارید عقیده تان را به خوبی بیان کنید از نمایش دادن یا پانتومیم استفاده نمایید</a:t>
            </a:r>
            <a:r>
              <a:rPr lang="en-US" altLang="fa-IR" sz="2000" dirty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buFontTx/>
              <a:buNone/>
            </a:pPr>
            <a:r>
              <a:rPr lang="fa-IR" altLang="fa-IR" sz="2000" dirty="0">
                <a:cs typeface="B Nazanin" panose="00000400000000000000" pitchFamily="2" charset="-78"/>
              </a:rPr>
              <a:t>5- در صورت امکان از زبان اشاره یا هجی کردن با انگشتان به نحو مناسب استفاده نمایید</a:t>
            </a:r>
            <a:r>
              <a:rPr lang="en-US" altLang="fa-IR" sz="2000" dirty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buFontTx/>
              <a:buNone/>
            </a:pPr>
            <a:r>
              <a:rPr lang="fa-IR" altLang="fa-IR" sz="2000" dirty="0">
                <a:cs typeface="B Nazanin" panose="00000400000000000000" pitchFamily="2" charset="-78"/>
              </a:rPr>
              <a:t>6-</a:t>
            </a:r>
            <a:r>
              <a:rPr lang="en-US" altLang="fa-IR" sz="2000" dirty="0">
                <a:cs typeface="B Nazanin" panose="00000400000000000000" pitchFamily="2" charset="-78"/>
              </a:rPr>
              <a:t> </a:t>
            </a:r>
            <a:r>
              <a:rPr lang="fa-IR" altLang="fa-IR" sz="2000" dirty="0">
                <a:cs typeface="B Nazanin" panose="00000400000000000000" pitchFamily="2" charset="-78"/>
              </a:rPr>
              <a:t>هر عقیده اي را که نمی توانید به بیمار به روش دیگري انتقال دهید آن را بنویسید</a:t>
            </a:r>
            <a:r>
              <a:rPr lang="en-US" altLang="fa-IR" sz="2000" dirty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buFontTx/>
              <a:buNone/>
            </a:pPr>
            <a:r>
              <a:rPr lang="fa-IR" altLang="fa-IR" sz="2000" dirty="0">
                <a:cs typeface="B Nazanin" panose="00000400000000000000" pitchFamily="2" charset="-78"/>
              </a:rPr>
              <a:t>7-</a:t>
            </a:r>
            <a:r>
              <a:rPr lang="en-US" altLang="fa-IR" sz="2000" dirty="0">
                <a:cs typeface="B Nazanin" panose="00000400000000000000" pitchFamily="2" charset="-78"/>
              </a:rPr>
              <a:t> </a:t>
            </a:r>
            <a:r>
              <a:rPr lang="fa-IR" altLang="fa-IR" sz="2000" dirty="0">
                <a:cs typeface="B Nazanin" panose="00000400000000000000" pitchFamily="2" charset="-78"/>
              </a:rPr>
              <a:t>اطمینان حاصل نمایید که وسیله کمک شنوایی تمیز بوده و عملکرد و جاي مناسبی دارد</a:t>
            </a:r>
            <a:r>
              <a:rPr lang="en-US" altLang="fa-IR" sz="2000" dirty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endParaRPr lang="en-US" altLang="fa-IR" sz="2000" dirty="0">
              <a:cs typeface="B Nazanin" panose="00000400000000000000" pitchFamily="2" charset="-78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9FB57F0C-8890-44C7-9FAA-7BE23030907F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56</a:t>
            </a:fld>
            <a:endParaRPr lang="en-US" altLang="fa-IR" sz="1050"/>
          </a:p>
        </p:txBody>
      </p:sp>
      <p:sp>
        <p:nvSpPr>
          <p:cNvPr id="6" name="Rectangle 5"/>
          <p:cNvSpPr/>
          <p:nvPr/>
        </p:nvSpPr>
        <p:spPr>
          <a:xfrm>
            <a:off x="1286182" y="242889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 dirty="0">
                <a:cs typeface="B Nazanin" panose="00000400000000000000" pitchFamily="2" charset="-78"/>
              </a:rPr>
              <a:t>مشکلات </a:t>
            </a:r>
            <a:r>
              <a:rPr lang="fa-IR" sz="3200" b="1" dirty="0" smtClean="0">
                <a:cs typeface="B Nazanin" panose="00000400000000000000" pitchFamily="2" charset="-78"/>
              </a:rPr>
              <a:t>شنوایی</a:t>
            </a:r>
            <a:endParaRPr lang="fa-IR" sz="3200" b="1" dirty="0">
              <a:cs typeface="B Nazanin" panose="00000400000000000000" pitchFamily="2" charset="-78"/>
            </a:endParaRPr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6680" y="2287287"/>
            <a:ext cx="9250680" cy="1706880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>
                <a:solidFill>
                  <a:schemeClr val="bg1"/>
                </a:solidFill>
                <a:cs typeface="B Titr" panose="00000700000000000000" pitchFamily="2" charset="-78"/>
              </a:rPr>
              <a:t>بیماران با لارنگکتومی یا اندوتراکیال تیوپ</a:t>
            </a:r>
          </a:p>
        </p:txBody>
      </p:sp>
    </p:spTree>
    <p:extLst>
      <p:ext uri="{BB962C8B-B14F-4D97-AF65-F5344CB8AC3E}">
        <p14:creationId xmlns:p14="http://schemas.microsoft.com/office/powerpoint/2010/main" val="400725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fa-IR" smtClean="0"/>
          </a:p>
        </p:txBody>
      </p:sp>
      <p:pic>
        <p:nvPicPr>
          <p:cNvPr id="9318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1" y="865586"/>
            <a:ext cx="4136231" cy="2778919"/>
          </a:xfrm>
        </p:spPr>
      </p:pic>
      <p:sp>
        <p:nvSpPr>
          <p:cNvPr id="931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CFAE5CA3-2DD8-45C0-BF8D-5092DA750E1E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58</a:t>
            </a:fld>
            <a:endParaRPr lang="en-US" altLang="fa-IR" sz="1050"/>
          </a:p>
        </p:txBody>
      </p:sp>
      <p:pic>
        <p:nvPicPr>
          <p:cNvPr id="9318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111104"/>
            <a:ext cx="3414713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62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979956" y="2002234"/>
            <a:ext cx="8060960" cy="3911204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buFontTx/>
              <a:buNone/>
            </a:pPr>
            <a:r>
              <a:rPr lang="fa-IR" altLang="fa-IR" sz="2000" dirty="0">
                <a:cs typeface="B Nazanin" panose="00000400000000000000" pitchFamily="2" charset="-78"/>
              </a:rPr>
              <a:t>1- یک یا تعداد بیشتري از وسایل ارتباطی ساده که بیمار از نظر جسمی قادر به استفاده از آن باشد را انتخاب نموده و جهت برقراري ارتباط به معناي بله یا خیر علامت دادن با چشم یا فشردن دست و یا نوشتن یادداشتها تخته هاي برقراري ارتباط با کلمات و عکسها و یا کارتهاي براق و زبان اشاره را انتخاب نمایید</a:t>
            </a:r>
            <a:r>
              <a:rPr lang="en-US" altLang="fa-IR" sz="2000" dirty="0">
                <a:cs typeface="B Nazanin" panose="00000400000000000000" pitchFamily="2" charset="-78"/>
              </a:rPr>
              <a:t>.</a:t>
            </a:r>
            <a:endParaRPr lang="fa-IR" altLang="fa-IR" sz="20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FontTx/>
              <a:buNone/>
            </a:pPr>
            <a:r>
              <a:rPr lang="fa-IR" altLang="fa-IR" sz="2000" dirty="0">
                <a:cs typeface="B Nazanin" panose="00000400000000000000" pitchFamily="2" charset="-78"/>
              </a:rPr>
              <a:t>2-</a:t>
            </a:r>
            <a:r>
              <a:rPr lang="en-US" altLang="fa-IR" sz="2000" dirty="0">
                <a:cs typeface="B Nazanin" panose="00000400000000000000" pitchFamily="2" charset="-78"/>
              </a:rPr>
              <a:t> </a:t>
            </a:r>
            <a:r>
              <a:rPr lang="fa-IR" altLang="fa-IR" sz="2000" dirty="0">
                <a:cs typeface="B Nazanin" panose="00000400000000000000" pitchFamily="2" charset="-78"/>
              </a:rPr>
              <a:t>از اینکه تمامی افراد اعم از خانواده و دوستان و مراقبت کنندگان که با مددجو ارتباط برقرار می نمایند قادرند شیوه برقراري ارتباط انتخاب شده را درك نموده و به کار برند، اطمینان حاصل نمایید</a:t>
            </a:r>
            <a:r>
              <a:rPr lang="en-US" altLang="fa-IR" sz="2000" dirty="0">
                <a:cs typeface="B Nazanin" panose="00000400000000000000" pitchFamily="2" charset="-78"/>
              </a:rPr>
              <a:t>.</a:t>
            </a:r>
            <a:endParaRPr lang="fa-IR" altLang="fa-IR" sz="20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FontTx/>
              <a:buNone/>
            </a:pPr>
            <a:r>
              <a:rPr lang="fa-IR" altLang="fa-IR" sz="2000" dirty="0">
                <a:cs typeface="B Nazanin" panose="00000400000000000000" pitchFamily="2" charset="-78"/>
              </a:rPr>
              <a:t>3-</a:t>
            </a:r>
            <a:r>
              <a:rPr lang="en-US" altLang="fa-IR" sz="2000" dirty="0">
                <a:cs typeface="B Nazanin" panose="00000400000000000000" pitchFamily="2" charset="-78"/>
              </a:rPr>
              <a:t> </a:t>
            </a:r>
            <a:r>
              <a:rPr lang="fa-IR" altLang="fa-IR" sz="2000" dirty="0">
                <a:cs typeface="B Nazanin" panose="00000400000000000000" pitchFamily="2" charset="-78"/>
              </a:rPr>
              <a:t>جهت برقراري ارتباط موثر صبر و حوصله داشته و با دادن زمان مناسب به تقویت تلاشهاي انجام شده توسط بیمار بپردازید.</a:t>
            </a:r>
          </a:p>
          <a:p>
            <a:pPr algn="r" rtl="1">
              <a:lnSpc>
                <a:spcPct val="150000"/>
              </a:lnSpc>
              <a:buFontTx/>
              <a:buNone/>
            </a:pPr>
            <a:r>
              <a:rPr lang="fa-IR" altLang="fa-IR" sz="2000" dirty="0">
                <a:cs typeface="B Nazanin" panose="00000400000000000000" pitchFamily="2" charset="-78"/>
              </a:rPr>
              <a:t>4- مطمئن باشید که بیمار به طور موثري طریقه کمک خواستن مانند فشار دادن زنگ اخبار را متوجه شده است.</a:t>
            </a:r>
            <a:endParaRPr lang="en-US" altLang="fa-IR" sz="2000" dirty="0">
              <a:cs typeface="B Nazanin" panose="00000400000000000000" pitchFamily="2" charset="-78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BF260E44-E123-4C8C-A0D9-CBF5DBDF7468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59</a:t>
            </a:fld>
            <a:endParaRPr lang="en-US" altLang="fa-IR" sz="1050"/>
          </a:p>
        </p:txBody>
      </p:sp>
      <p:sp>
        <p:nvSpPr>
          <p:cNvPr id="6" name="Rectangle 5"/>
          <p:cNvSpPr/>
          <p:nvPr/>
        </p:nvSpPr>
        <p:spPr>
          <a:xfrm>
            <a:off x="1286182" y="242889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 dirty="0">
                <a:cs typeface="B Nazanin" panose="00000400000000000000" pitchFamily="2" charset="-78"/>
              </a:rPr>
              <a:t>لارنگکتومی یا اندوتراکیال تیوپ</a:t>
            </a:r>
            <a:r>
              <a:rPr lang="fa-IR" sz="3200" b="1" dirty="0" smtClean="0">
                <a:cs typeface="B Nazanin" panose="00000400000000000000" pitchFamily="2" charset="-78"/>
              </a:rPr>
              <a:t>:</a:t>
            </a:r>
            <a:endParaRPr lang="fa-IR" sz="3200" b="1" dirty="0">
              <a:cs typeface="B Nazanin" panose="00000400000000000000" pitchFamily="2" charset="-78"/>
            </a:endParaRPr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8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06680" y="3214567"/>
            <a:ext cx="9250680" cy="1706880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>
                <a:solidFill>
                  <a:schemeClr val="bg1"/>
                </a:solidFill>
                <a:cs typeface="B Titr" panose="00000700000000000000" pitchFamily="2" charset="-78"/>
              </a:rPr>
              <a:t>تکنیک های ارتباط </a:t>
            </a:r>
            <a:r>
              <a:rPr lang="fa-IR" sz="3600" dirty="0" smtClean="0">
                <a:solidFill>
                  <a:schemeClr val="bg1"/>
                </a:solidFill>
                <a:cs typeface="B Titr" panose="00000700000000000000" pitchFamily="2" charset="-78"/>
              </a:rPr>
              <a:t>درمانی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600" y="3966693"/>
            <a:ext cx="8671560" cy="12606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FF00FF"/>
              </a:solidFill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06680" y="6751320"/>
            <a:ext cx="9250680" cy="137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49" y="638735"/>
            <a:ext cx="1717221" cy="25758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22928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>
            <a:off x="0" y="2493434"/>
            <a:ext cx="9002332" cy="1706880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>
                <a:solidFill>
                  <a:schemeClr val="bg1"/>
                </a:solidFill>
                <a:cs typeface="B Titr" panose="00000700000000000000" pitchFamily="2" charset="-78"/>
              </a:rPr>
              <a:t>بیماران با اختلال در حیطه شناختی</a:t>
            </a:r>
          </a:p>
        </p:txBody>
      </p:sp>
    </p:spTree>
    <p:extLst>
      <p:ext uri="{BB962C8B-B14F-4D97-AF65-F5344CB8AC3E}">
        <p14:creationId xmlns:p14="http://schemas.microsoft.com/office/powerpoint/2010/main" val="429324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877457" y="1582910"/>
            <a:ext cx="8112235" cy="4163215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buFontTx/>
              <a:buNone/>
            </a:pPr>
            <a:r>
              <a:rPr lang="fa-IR" altLang="fa-IR" sz="2000" dirty="0">
                <a:cs typeface="B Nazanin" panose="00000400000000000000" pitchFamily="2" charset="-78"/>
              </a:rPr>
              <a:t>1-</a:t>
            </a:r>
            <a:r>
              <a:rPr lang="en-US" altLang="fa-IR" sz="2000" dirty="0">
                <a:cs typeface="B Nazanin" panose="00000400000000000000" pitchFamily="2" charset="-78"/>
              </a:rPr>
              <a:t> </a:t>
            </a:r>
            <a:r>
              <a:rPr lang="fa-IR" altLang="fa-IR" sz="2000" dirty="0">
                <a:cs typeface="B Nazanin" panose="00000400000000000000" pitchFamily="2" charset="-78"/>
              </a:rPr>
              <a:t>تماس چشمی را جهت توجه بیمار، ثابت و پایدار نگه دارید</a:t>
            </a:r>
            <a:r>
              <a:rPr lang="en-US" altLang="fa-IR" sz="2000" dirty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buFontTx/>
              <a:buNone/>
            </a:pPr>
            <a:r>
              <a:rPr lang="fa-IR" altLang="fa-IR" sz="2000" dirty="0">
                <a:cs typeface="B Nazanin" panose="00000400000000000000" pitchFamily="2" charset="-78"/>
              </a:rPr>
              <a:t>2-</a:t>
            </a:r>
            <a:r>
              <a:rPr lang="en-US" altLang="fa-IR" sz="2000" dirty="0">
                <a:cs typeface="B Nazanin" panose="00000400000000000000" pitchFamily="2" charset="-78"/>
              </a:rPr>
              <a:t> </a:t>
            </a:r>
            <a:r>
              <a:rPr lang="fa-IR" altLang="fa-IR" sz="2000" dirty="0">
                <a:cs typeface="B Nazanin" panose="00000400000000000000" pitchFamily="2" charset="-78"/>
              </a:rPr>
              <a:t>جهت کسب اطلاعات مهم در یک مکان ساکت گفتگو کنید تا کمترین امکان منحرف نمودن حواس براي بیمار ایجاد شود</a:t>
            </a:r>
            <a:r>
              <a:rPr lang="en-US" altLang="fa-IR" sz="2000" dirty="0">
                <a:cs typeface="B Nazanin" panose="00000400000000000000" pitchFamily="2" charset="-78"/>
              </a:rPr>
              <a:t>.</a:t>
            </a:r>
            <a:r>
              <a:rPr lang="fa-IR" altLang="fa-IR" sz="2000" dirty="0">
                <a:cs typeface="B Nazanin" panose="00000400000000000000" pitchFamily="2" charset="-78"/>
              </a:rPr>
              <a:t> ارتباط را ساده، واقعی و عینی حفظ نمایید</a:t>
            </a:r>
            <a:r>
              <a:rPr lang="en-US" altLang="fa-IR" sz="2000" dirty="0">
                <a:cs typeface="B Nazanin" panose="00000400000000000000" pitchFamily="2" charset="-78"/>
              </a:rPr>
              <a:t>.</a:t>
            </a:r>
            <a:endParaRPr lang="fa-IR" altLang="fa-IR" sz="20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FontTx/>
              <a:buNone/>
            </a:pPr>
            <a:r>
              <a:rPr lang="en-US" altLang="fa-IR" sz="2000" dirty="0">
                <a:cs typeface="B Nazanin" panose="00000400000000000000" pitchFamily="2" charset="-78"/>
              </a:rPr>
              <a:t> </a:t>
            </a:r>
            <a:r>
              <a:rPr lang="fa-IR" altLang="fa-IR" sz="2000" dirty="0">
                <a:cs typeface="B Nazanin" panose="00000400000000000000" pitchFamily="2" charset="-78"/>
              </a:rPr>
              <a:t>3- آموزش ها را به وظایف ساده تقسیم نموده و از توضیحات طولانی خودداري نمایید</a:t>
            </a:r>
            <a:r>
              <a:rPr lang="en-US" altLang="fa-IR" sz="2000" dirty="0">
                <a:cs typeface="B Nazanin" panose="00000400000000000000" pitchFamily="2" charset="-78"/>
              </a:rPr>
              <a:t>.</a:t>
            </a:r>
            <a:r>
              <a:rPr lang="fa-IR" altLang="fa-IR" sz="2000" dirty="0">
                <a:cs typeface="B Nazanin" panose="00000400000000000000" pitchFamily="2" charset="-78"/>
              </a:rPr>
              <a:t> از واژه خلاصه استفاده ننمایید.</a:t>
            </a:r>
          </a:p>
          <a:p>
            <a:pPr algn="r" rtl="1">
              <a:lnSpc>
                <a:spcPct val="150000"/>
              </a:lnSpc>
              <a:buFontTx/>
              <a:buNone/>
            </a:pPr>
            <a:r>
              <a:rPr lang="fa-IR" altLang="fa-IR" sz="2000" dirty="0">
                <a:cs typeface="B Nazanin" panose="00000400000000000000" pitchFamily="2" charset="-78"/>
              </a:rPr>
              <a:t>4- آرام و ساده صحبت کنید.</a:t>
            </a:r>
          </a:p>
          <a:p>
            <a:pPr algn="r" rtl="1">
              <a:lnSpc>
                <a:spcPct val="150000"/>
              </a:lnSpc>
              <a:buFontTx/>
              <a:buNone/>
            </a:pPr>
            <a:r>
              <a:rPr lang="fa-IR" altLang="fa-IR" sz="2000" dirty="0">
                <a:cs typeface="B Nazanin" panose="00000400000000000000" pitchFamily="2" charset="-78"/>
              </a:rPr>
              <a:t>5- از تصاویر، ساعت، تقویم، تلوزیون و رادیو جهت آگاه کردن بیمار نسبت به زمان، مکان و شخص استفاده کنید</a:t>
            </a:r>
            <a:r>
              <a:rPr lang="en-US" altLang="fa-IR" sz="2000" dirty="0">
                <a:cs typeface="B Nazanin" panose="00000400000000000000" pitchFamily="2" charset="-78"/>
              </a:rPr>
              <a:t>.</a:t>
            </a:r>
          </a:p>
          <a:p>
            <a:pPr algn="r" rtl="1">
              <a:buFontTx/>
              <a:buNone/>
            </a:pPr>
            <a:endParaRPr lang="en-US" altLang="fa-IR" sz="2000" dirty="0">
              <a:cs typeface="B Nazanin" panose="00000400000000000000" pitchFamily="2" charset="-7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2395E4C7-A823-4144-BF85-5A536FA38DC7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61</a:t>
            </a:fld>
            <a:endParaRPr lang="en-US" altLang="fa-IR" sz="1050"/>
          </a:p>
        </p:txBody>
      </p:sp>
      <p:sp>
        <p:nvSpPr>
          <p:cNvPr id="6" name="Rectangle 5"/>
          <p:cNvSpPr/>
          <p:nvPr/>
        </p:nvSpPr>
        <p:spPr>
          <a:xfrm>
            <a:off x="1286182" y="242889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 dirty="0">
                <a:cs typeface="B Nazanin" panose="00000400000000000000" pitchFamily="2" charset="-78"/>
              </a:rPr>
              <a:t>اختلال در حیطه </a:t>
            </a:r>
            <a:r>
              <a:rPr lang="fa-IR" sz="3200" b="1" dirty="0" smtClean="0">
                <a:cs typeface="B Nazanin" panose="00000400000000000000" pitchFamily="2" charset="-78"/>
              </a:rPr>
              <a:t>شناختی</a:t>
            </a:r>
            <a:endParaRPr lang="fa-IR" sz="3200" b="1" dirty="0">
              <a:cs typeface="B Nazanin" panose="00000400000000000000" pitchFamily="2" charset="-78"/>
            </a:endParaRPr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2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Content Placeholder 2"/>
          <p:cNvSpPr>
            <a:spLocks noGrp="1"/>
          </p:cNvSpPr>
          <p:nvPr>
            <p:ph idx="1"/>
          </p:nvPr>
        </p:nvSpPr>
        <p:spPr>
          <a:xfrm>
            <a:off x="1286182" y="1720851"/>
            <a:ext cx="7350824" cy="3857625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  <a:buFontTx/>
              <a:buNone/>
            </a:pPr>
            <a:r>
              <a:rPr lang="fa-IR" altLang="fa-IR" sz="2000" dirty="0">
                <a:cs typeface="B Nazanin" panose="00000400000000000000" pitchFamily="2" charset="-78"/>
              </a:rPr>
              <a:t>6-درباره مراقبت و فعالیتهای جدید توضیحات ساده ارائه کنید.</a:t>
            </a:r>
          </a:p>
          <a:p>
            <a:pPr algn="just" rtl="1">
              <a:lnSpc>
                <a:spcPct val="150000"/>
              </a:lnSpc>
              <a:buFontTx/>
              <a:buNone/>
            </a:pPr>
            <a:r>
              <a:rPr lang="fa-IR" altLang="fa-IR" sz="2000" dirty="0">
                <a:cs typeface="B Nazanin" panose="00000400000000000000" pitchFamily="2" charset="-78"/>
              </a:rPr>
              <a:t>7- بر نقاط قوت بیمار تاکید کنید.</a:t>
            </a:r>
          </a:p>
          <a:p>
            <a:pPr algn="just" rtl="1">
              <a:lnSpc>
                <a:spcPct val="150000"/>
              </a:lnSpc>
              <a:buFontTx/>
              <a:buNone/>
            </a:pPr>
            <a:r>
              <a:rPr lang="fa-IR" altLang="fa-IR" sz="2000" dirty="0">
                <a:cs typeface="B Nazanin" panose="00000400000000000000" pitchFamily="2" charset="-78"/>
              </a:rPr>
              <a:t>8-</a:t>
            </a:r>
            <a:r>
              <a:rPr lang="en-US" altLang="fa-IR" sz="2000" dirty="0">
                <a:cs typeface="B Nazanin" panose="00000400000000000000" pitchFamily="2" charset="-78"/>
              </a:rPr>
              <a:t> </a:t>
            </a:r>
            <a:r>
              <a:rPr lang="fa-IR" altLang="fa-IR" sz="2000" dirty="0">
                <a:cs typeface="B Nazanin" panose="00000400000000000000" pitchFamily="2" charset="-78"/>
              </a:rPr>
              <a:t>در صورت امکان از سوالات باز استفاده ننمایید</a:t>
            </a:r>
            <a:r>
              <a:rPr lang="en-US" altLang="fa-IR" sz="2000" dirty="0">
                <a:cs typeface="B Nazanin" panose="00000400000000000000" pitchFamily="2" charset="-78"/>
              </a:rPr>
              <a:t>. </a:t>
            </a:r>
            <a:r>
              <a:rPr lang="fa-IR" altLang="fa-IR" sz="2000" dirty="0">
                <a:cs typeface="B Nazanin" panose="00000400000000000000" pitchFamily="2" charset="-78"/>
              </a:rPr>
              <a:t>سوال نمایید آیا شلوار قهوه اي یا خاکستري را مایلید بپوشید؟ به جاي این که بپرسید</a:t>
            </a:r>
            <a:r>
              <a:rPr lang="en-US" altLang="fa-IR" sz="2000" dirty="0">
                <a:cs typeface="B Nazanin" panose="00000400000000000000" pitchFamily="2" charset="-78"/>
              </a:rPr>
              <a:t>: </a:t>
            </a:r>
            <a:r>
              <a:rPr lang="fa-IR" altLang="fa-IR" sz="2000" dirty="0">
                <a:cs typeface="B Nazanin" panose="00000400000000000000" pitchFamily="2" charset="-78"/>
              </a:rPr>
              <a:t>چه چیز را دوست دارید بپوشید؟</a:t>
            </a:r>
            <a:endParaRPr lang="en-US" altLang="fa-IR" sz="2000" dirty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  <a:buFontTx/>
              <a:buNone/>
            </a:pPr>
            <a:r>
              <a:rPr lang="fa-IR" altLang="fa-IR" sz="2000" dirty="0">
                <a:cs typeface="B Nazanin" panose="00000400000000000000" pitchFamily="2" charset="-78"/>
              </a:rPr>
              <a:t>9-همراه بیمار باشید و به او فرصت دهید پاسخ دهد</a:t>
            </a:r>
            <a:r>
              <a:rPr lang="en-US" altLang="fa-IR" sz="2000" dirty="0">
                <a:cs typeface="B Nazanin" panose="00000400000000000000" pitchFamily="2" charset="-78"/>
              </a:rPr>
              <a:t>. </a:t>
            </a:r>
            <a:r>
              <a:rPr lang="fa-IR" altLang="fa-IR" sz="2000" dirty="0">
                <a:cs typeface="B Nazanin" panose="00000400000000000000" pitchFamily="2" charset="-78"/>
              </a:rPr>
              <a:t>اگر بیمار پس از 2 دقیقه پاسخی نداد آنچه را گفته اید تکرار نمایید</a:t>
            </a:r>
            <a:r>
              <a:rPr lang="en-US" altLang="fa-IR" sz="2000" dirty="0">
                <a:cs typeface="B Nazanin" panose="00000400000000000000" pitchFamily="2" charset="-78"/>
              </a:rPr>
              <a:t>. </a:t>
            </a:r>
            <a:r>
              <a:rPr lang="fa-IR" altLang="fa-IR" sz="2000" dirty="0">
                <a:cs typeface="B Nazanin" panose="00000400000000000000" pitchFamily="2" charset="-78"/>
              </a:rPr>
              <a:t>اگر همچنان پاسخی دریافت ننموده اید قبل از ادامه گفتگو یک فرصت استراحت بدهید تا اینکه نه شما و نه بیمار احساس بیهوده بودن گفتگو را ننمایند.</a:t>
            </a:r>
            <a:endParaRPr lang="en-US" altLang="fa-IR" sz="2000" dirty="0">
              <a:cs typeface="B Nazanin" panose="00000400000000000000" pitchFamily="2" charset="-78"/>
            </a:endParaRP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C4BA6515-D94F-4468-81BC-197247210033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62</a:t>
            </a:fld>
            <a:endParaRPr lang="en-US" altLang="fa-IR" sz="1050"/>
          </a:p>
        </p:txBody>
      </p:sp>
      <p:sp>
        <p:nvSpPr>
          <p:cNvPr id="5" name="Rectangle 4"/>
          <p:cNvSpPr/>
          <p:nvPr/>
        </p:nvSpPr>
        <p:spPr>
          <a:xfrm>
            <a:off x="1286182" y="242889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 dirty="0">
                <a:cs typeface="B Nazanin" panose="00000400000000000000" pitchFamily="2" charset="-78"/>
              </a:rPr>
              <a:t>اختلال در حیطه </a:t>
            </a:r>
            <a:r>
              <a:rPr lang="fa-IR" sz="3200" b="1" dirty="0" smtClean="0">
                <a:cs typeface="B Nazanin" panose="00000400000000000000" pitchFamily="2" charset="-78"/>
              </a:rPr>
              <a:t>شناختی</a:t>
            </a:r>
            <a:endParaRPr lang="fa-IR" sz="3200" b="1" dirty="0">
              <a:cs typeface="B Nazanin" panose="00000400000000000000" pitchFamily="2" charset="-78"/>
            </a:endParaRP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93434"/>
            <a:ext cx="9002332" cy="1706880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>
                <a:solidFill>
                  <a:schemeClr val="bg1"/>
                </a:solidFill>
                <a:cs typeface="B Titr" panose="00000700000000000000" pitchFamily="2" charset="-78"/>
              </a:rPr>
              <a:t>بیمار بیهوش</a:t>
            </a:r>
          </a:p>
        </p:txBody>
      </p:sp>
    </p:spTree>
    <p:extLst>
      <p:ext uri="{BB962C8B-B14F-4D97-AF65-F5344CB8AC3E}">
        <p14:creationId xmlns:p14="http://schemas.microsoft.com/office/powerpoint/2010/main" val="17189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Content Placeholder 2"/>
          <p:cNvSpPr>
            <a:spLocks noGrp="1"/>
          </p:cNvSpPr>
          <p:nvPr>
            <p:ph idx="1"/>
          </p:nvPr>
        </p:nvSpPr>
        <p:spPr>
          <a:xfrm>
            <a:off x="861330" y="2528675"/>
            <a:ext cx="8100440" cy="3523060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  <a:buFontTx/>
              <a:buNone/>
            </a:pPr>
            <a:r>
              <a:rPr lang="fa-IR" altLang="fa-IR" sz="2100" dirty="0">
                <a:cs typeface="B Nazanin" panose="00000400000000000000" pitchFamily="2" charset="-78"/>
              </a:rPr>
              <a:t>1-</a:t>
            </a:r>
            <a:r>
              <a:rPr lang="en-US" altLang="fa-IR" sz="2100" dirty="0">
                <a:cs typeface="B Nazanin" panose="00000400000000000000" pitchFamily="2" charset="-78"/>
              </a:rPr>
              <a:t> </a:t>
            </a:r>
            <a:r>
              <a:rPr lang="fa-IR" altLang="fa-IR" sz="2100" dirty="0">
                <a:cs typeface="B Nazanin" panose="00000400000000000000" pitchFamily="2" charset="-78"/>
              </a:rPr>
              <a:t>مراقب آنچه در حضور بیمار می گویید باشید</a:t>
            </a:r>
            <a:r>
              <a:rPr lang="en-US" altLang="fa-IR" sz="2100" dirty="0">
                <a:cs typeface="B Nazanin" panose="00000400000000000000" pitchFamily="2" charset="-78"/>
              </a:rPr>
              <a:t>. </a:t>
            </a:r>
            <a:r>
              <a:rPr lang="fa-IR" altLang="fa-IR" sz="2100" dirty="0">
                <a:cs typeface="B Nazanin" panose="00000400000000000000" pitchFamily="2" charset="-78"/>
              </a:rPr>
              <a:t>اعتقاد بر این است که شنوایی آخرین حسی است که از دست می رود بنابراین بیمار بیهوش اغلب می تواند بشنود حتی اگر ظاهرا وًاکنش نشان ندهد</a:t>
            </a:r>
            <a:r>
              <a:rPr lang="en-US" altLang="fa-IR" sz="2100" dirty="0">
                <a:cs typeface="B Nazanin" panose="00000400000000000000" pitchFamily="2" charset="-78"/>
              </a:rPr>
              <a:t>.</a:t>
            </a:r>
            <a:endParaRPr lang="fa-IR" altLang="fa-IR" sz="2100" dirty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  <a:buFontTx/>
              <a:buNone/>
            </a:pPr>
            <a:r>
              <a:rPr lang="fa-IR" altLang="fa-IR" sz="2100" dirty="0">
                <a:cs typeface="B Nazanin" panose="00000400000000000000" pitchFamily="2" charset="-78"/>
              </a:rPr>
              <a:t>2-قادر است حرفهاي شما را بشنود.</a:t>
            </a:r>
            <a:r>
              <a:rPr lang="en-US" altLang="fa-IR" sz="2100" dirty="0">
                <a:cs typeface="B Nazanin" panose="00000400000000000000" pitchFamily="2" charset="-78"/>
              </a:rPr>
              <a:t> </a:t>
            </a:r>
            <a:r>
              <a:rPr lang="fa-IR" altLang="fa-IR" sz="2100" dirty="0">
                <a:cs typeface="B Nazanin" panose="00000400000000000000" pitchFamily="2" charset="-78"/>
              </a:rPr>
              <a:t>با یک تن صداي طبیعی درباره آنچه معمولاً بحث می کنید صحبت نمایید</a:t>
            </a:r>
            <a:r>
              <a:rPr lang="en-US" altLang="fa-IR" sz="2100" dirty="0">
                <a:cs typeface="B Nazanin" panose="00000400000000000000" pitchFamily="2" charset="-78"/>
              </a:rPr>
              <a:t>.</a:t>
            </a:r>
          </a:p>
          <a:p>
            <a:pPr algn="just" rtl="1">
              <a:lnSpc>
                <a:spcPct val="150000"/>
              </a:lnSpc>
              <a:buFontTx/>
              <a:buNone/>
            </a:pPr>
            <a:r>
              <a:rPr lang="fa-IR" altLang="fa-IR" sz="2100" dirty="0">
                <a:cs typeface="B Nazanin" panose="00000400000000000000" pitchFamily="2" charset="-78"/>
              </a:rPr>
              <a:t>3-</a:t>
            </a:r>
            <a:r>
              <a:rPr lang="en-US" altLang="fa-IR" sz="2100" dirty="0">
                <a:cs typeface="B Nazanin" panose="00000400000000000000" pitchFamily="2" charset="-78"/>
              </a:rPr>
              <a:t> </a:t>
            </a:r>
            <a:r>
              <a:rPr lang="fa-IR" altLang="fa-IR" sz="2100" dirty="0">
                <a:cs typeface="B Nazanin" panose="00000400000000000000" pitchFamily="2" charset="-78"/>
              </a:rPr>
              <a:t>قبل از لمس نمودن بیمار با او صحبت نمایید</a:t>
            </a:r>
            <a:r>
              <a:rPr lang="en-US" altLang="fa-IR" sz="2100" dirty="0">
                <a:cs typeface="B Nazanin" panose="00000400000000000000" pitchFamily="2" charset="-78"/>
              </a:rPr>
              <a:t>. </a:t>
            </a:r>
            <a:r>
              <a:rPr lang="fa-IR" altLang="fa-IR" sz="2100" dirty="0">
                <a:cs typeface="B Nazanin" panose="00000400000000000000" pitchFamily="2" charset="-78"/>
              </a:rPr>
              <a:t>به خاطر داشته باشید لمس می تواند روش موثري در برقراري ارتباط باشد</a:t>
            </a:r>
            <a:r>
              <a:rPr lang="en-US" altLang="fa-IR" sz="2100" dirty="0">
                <a:cs typeface="B Nazanin" panose="00000400000000000000" pitchFamily="2" charset="-78"/>
              </a:rPr>
              <a:t>.</a:t>
            </a:r>
          </a:p>
          <a:p>
            <a:pPr algn="just" rtl="1">
              <a:lnSpc>
                <a:spcPct val="150000"/>
              </a:lnSpc>
              <a:buFontTx/>
              <a:buNone/>
            </a:pPr>
            <a:r>
              <a:rPr lang="fa-IR" altLang="fa-IR" sz="2100" dirty="0">
                <a:cs typeface="B Nazanin" panose="00000400000000000000" pitchFamily="2" charset="-78"/>
              </a:rPr>
              <a:t>4- صداي محیط را تا حد امکان کاهش دهید؛ این امر باعث می شود تا تمرکز بیمار به برقراري ارتباط معطوف شود</a:t>
            </a:r>
            <a:r>
              <a:rPr lang="en-US" altLang="fa-IR" sz="2100" dirty="0">
                <a:cs typeface="B Nazanin" panose="00000400000000000000" pitchFamily="2" charset="-78"/>
              </a:rPr>
              <a:t>.</a:t>
            </a:r>
            <a:r>
              <a:rPr lang="fa-IR" altLang="fa-IR" sz="2100" dirty="0">
                <a:cs typeface="B Nazanin" panose="00000400000000000000" pitchFamily="2" charset="-78"/>
              </a:rPr>
              <a:t> </a:t>
            </a:r>
            <a:endParaRPr lang="en-US" altLang="fa-IR" sz="2100" dirty="0">
              <a:cs typeface="B Nazanin" panose="00000400000000000000" pitchFamily="2" charset="-78"/>
            </a:endParaRPr>
          </a:p>
          <a:p>
            <a:pPr algn="just" rtl="1"/>
            <a:endParaRPr lang="en-US" altLang="fa-IR" sz="2100" dirty="0">
              <a:cs typeface="B Nazanin" panose="00000400000000000000" pitchFamily="2" charset="-78"/>
            </a:endParaRPr>
          </a:p>
          <a:p>
            <a:pPr algn="just" rtl="1"/>
            <a:endParaRPr lang="en-US" altLang="fa-IR" sz="2100" dirty="0">
              <a:cs typeface="B Nazanin" panose="00000400000000000000" pitchFamily="2" charset="-7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BA7CB24A-F569-492E-B9D3-5E314BFD7895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64</a:t>
            </a:fld>
            <a:endParaRPr lang="en-US" altLang="fa-IR" sz="1050"/>
          </a:p>
        </p:txBody>
      </p:sp>
      <p:sp>
        <p:nvSpPr>
          <p:cNvPr id="6" name="Rectangle 5"/>
          <p:cNvSpPr/>
          <p:nvPr/>
        </p:nvSpPr>
        <p:spPr>
          <a:xfrm>
            <a:off x="1286182" y="242889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 dirty="0">
                <a:cs typeface="B Nazanin" panose="00000400000000000000" pitchFamily="2" charset="-78"/>
              </a:rPr>
              <a:t>بیمار بیهوش</a:t>
            </a:r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0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93434"/>
            <a:ext cx="9002332" cy="1706880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schemeClr val="bg1"/>
                </a:solidFill>
                <a:cs typeface="B Titr" panose="00000700000000000000" pitchFamily="2" charset="-78"/>
              </a:rPr>
              <a:t>بیمارانی که نمی توانند به زبان عمومی کشور صحبت کنند</a:t>
            </a:r>
          </a:p>
        </p:txBody>
      </p:sp>
    </p:spTree>
    <p:extLst>
      <p:ext uri="{BB962C8B-B14F-4D97-AF65-F5344CB8AC3E}">
        <p14:creationId xmlns:p14="http://schemas.microsoft.com/office/powerpoint/2010/main" val="413528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Content Placeholder 2"/>
          <p:cNvSpPr>
            <a:spLocks noGrp="1"/>
          </p:cNvSpPr>
          <p:nvPr>
            <p:ph idx="1"/>
          </p:nvPr>
        </p:nvSpPr>
        <p:spPr>
          <a:xfrm>
            <a:off x="287823" y="1475979"/>
            <a:ext cx="8701790" cy="3394472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buFontTx/>
              <a:buNone/>
            </a:pPr>
            <a:r>
              <a:rPr lang="fa-IR" altLang="fa-IR" sz="2100" dirty="0">
                <a:cs typeface="B Nazanin" panose="00000400000000000000" pitchFamily="2" charset="-78"/>
              </a:rPr>
              <a:t>1- در موقع لزوم از مترجم استفاده کنید</a:t>
            </a:r>
            <a:r>
              <a:rPr lang="en-US" altLang="fa-IR" sz="2100" dirty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buFontTx/>
              <a:buNone/>
            </a:pPr>
            <a:r>
              <a:rPr lang="fa-IR" altLang="fa-IR" sz="2100" dirty="0">
                <a:cs typeface="B Nazanin" panose="00000400000000000000" pitchFamily="2" charset="-78"/>
              </a:rPr>
              <a:t>2-</a:t>
            </a:r>
            <a:r>
              <a:rPr lang="en-US" altLang="fa-IR" sz="2100" dirty="0">
                <a:cs typeface="B Nazanin" panose="00000400000000000000" pitchFamily="2" charset="-78"/>
              </a:rPr>
              <a:t> </a:t>
            </a:r>
            <a:r>
              <a:rPr lang="fa-IR" altLang="fa-IR" sz="2100" dirty="0">
                <a:cs typeface="B Nazanin" panose="00000400000000000000" pitchFamily="2" charset="-78"/>
              </a:rPr>
              <a:t>از یک لغت نامه جهت ترجمه کلمات استفاده کنید تا حداقل از بعضی از کلمات استفاده نمایید</a:t>
            </a:r>
            <a:r>
              <a:rPr lang="en-US" altLang="fa-IR" sz="2100" dirty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buFontTx/>
              <a:buNone/>
            </a:pPr>
            <a:r>
              <a:rPr lang="fa-IR" altLang="fa-IR" sz="2100" dirty="0">
                <a:cs typeface="B Nazanin" panose="00000400000000000000" pitchFamily="2" charset="-78"/>
              </a:rPr>
              <a:t>3-</a:t>
            </a:r>
            <a:r>
              <a:rPr lang="en-US" altLang="fa-IR" sz="2100" dirty="0">
                <a:cs typeface="B Nazanin" panose="00000400000000000000" pitchFamily="2" charset="-78"/>
              </a:rPr>
              <a:t> </a:t>
            </a:r>
            <a:r>
              <a:rPr lang="fa-IR" altLang="fa-IR" sz="2100" dirty="0">
                <a:cs typeface="B Nazanin" panose="00000400000000000000" pitchFamily="2" charset="-78"/>
              </a:rPr>
              <a:t>با جملات ساده و یک تون معمولی استفاده کنید</a:t>
            </a:r>
            <a:r>
              <a:rPr lang="en-US" altLang="fa-IR" sz="2100" dirty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buFontTx/>
              <a:buNone/>
            </a:pPr>
            <a:r>
              <a:rPr lang="fa-IR" altLang="fa-IR" sz="2100" dirty="0">
                <a:cs typeface="B Nazanin" panose="00000400000000000000" pitchFamily="2" charset="-78"/>
              </a:rPr>
              <a:t>4- در صورت امکان با پانتومیم عقاید را انتقال دهید</a:t>
            </a:r>
            <a:r>
              <a:rPr lang="en-US" altLang="fa-IR" sz="2100" dirty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buFontTx/>
              <a:buNone/>
            </a:pPr>
            <a:r>
              <a:rPr lang="fa-IR" altLang="fa-IR" sz="2100" dirty="0">
                <a:cs typeface="B Nazanin" panose="00000400000000000000" pitchFamily="2" charset="-78"/>
              </a:rPr>
              <a:t>5-</a:t>
            </a:r>
            <a:r>
              <a:rPr lang="en-US" altLang="fa-IR" sz="2100" dirty="0">
                <a:cs typeface="B Nazanin" panose="00000400000000000000" pitchFamily="2" charset="-78"/>
              </a:rPr>
              <a:t> </a:t>
            </a:r>
            <a:r>
              <a:rPr lang="fa-IR" altLang="fa-IR" sz="2100" dirty="0">
                <a:cs typeface="B Nazanin" panose="00000400000000000000" pitchFamily="2" charset="-78"/>
              </a:rPr>
              <a:t>به برقراري ارتباط غیر کلامی توجه داشته باشید.</a:t>
            </a:r>
            <a:r>
              <a:rPr lang="en-US" altLang="fa-IR" sz="2100" dirty="0">
                <a:cs typeface="B Nazanin" panose="00000400000000000000" pitchFamily="2" charset="-78"/>
              </a:rPr>
              <a:t> </a:t>
            </a:r>
            <a:r>
              <a:rPr lang="fa-IR" altLang="fa-IR" sz="2100" dirty="0">
                <a:cs typeface="B Nazanin" panose="00000400000000000000" pitchFamily="2" charset="-78"/>
              </a:rPr>
              <a:t>زیرا بعضی از آنها در تمام زبانها به کار می روند</a:t>
            </a:r>
            <a:r>
              <a:rPr lang="en-US" altLang="fa-IR" sz="2100" dirty="0">
                <a:cs typeface="B Nazanin" panose="00000400000000000000" pitchFamily="2" charset="-78"/>
              </a:rPr>
              <a:t>.</a:t>
            </a: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76C3F8FC-EB21-4F84-92CD-CB2D94E0DE8C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66</a:t>
            </a:fld>
            <a:endParaRPr lang="en-US" altLang="fa-IR" sz="1050"/>
          </a:p>
        </p:txBody>
      </p:sp>
      <p:sp>
        <p:nvSpPr>
          <p:cNvPr id="6" name="Rectangle 5"/>
          <p:cNvSpPr/>
          <p:nvPr/>
        </p:nvSpPr>
        <p:spPr>
          <a:xfrm>
            <a:off x="1286182" y="242889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b="1" dirty="0">
                <a:cs typeface="B Nazanin" panose="00000400000000000000" pitchFamily="2" charset="-78"/>
              </a:rPr>
              <a:t>بیمارانی که نمی توانند به زبان عمومی کشور صحبت </a:t>
            </a:r>
            <a:r>
              <a:rPr lang="fa-IR" sz="3000" b="1" dirty="0" smtClean="0">
                <a:cs typeface="B Nazanin" panose="00000400000000000000" pitchFamily="2" charset="-78"/>
              </a:rPr>
              <a:t>کنند</a:t>
            </a:r>
            <a:endParaRPr lang="fa-IR" sz="3000" b="1" dirty="0">
              <a:cs typeface="B Nazanin" panose="00000400000000000000" pitchFamily="2" charset="-78"/>
            </a:endParaRPr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8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455" y="2310505"/>
            <a:ext cx="7774020" cy="2833217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buFontTx/>
              <a:buNone/>
              <a:defRPr/>
            </a:pPr>
            <a:r>
              <a:rPr lang="fa-I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نکته: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fa-IR" sz="2200" dirty="0">
                <a:cs typeface="B Nazanin" pitchFamily="2" charset="-78"/>
              </a:rPr>
              <a:t>در بالغین مسن هم با افزایش سن ممکن است اختلال در ارتباط در اثر ابتلا به بیماریهاي مختلف و یا کهولت سن به وجود آید که باید به همین ترتیب مورد توجه قرار گیرند.</a:t>
            </a:r>
          </a:p>
          <a:p>
            <a:pPr algn="r" rtl="1">
              <a:lnSpc>
                <a:spcPct val="150000"/>
              </a:lnSpc>
              <a:buFontTx/>
              <a:buNone/>
              <a:defRPr/>
            </a:pPr>
            <a:endParaRPr lang="fa-IR" sz="2200" dirty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Tx/>
              <a:buNone/>
              <a:defRPr/>
            </a:pPr>
            <a:r>
              <a:rPr lang="fa-IR" sz="2200" dirty="0">
                <a:cs typeface="B Nazanin" pitchFamily="2" charset="-78"/>
              </a:rPr>
              <a:t>همچنین ارتباط با کودکان هم نیازمند توجه خاص است که درمانگر باید با ارتباط مناسب با والدین اطلاعات را دریافت نماید</a:t>
            </a:r>
            <a:r>
              <a:rPr lang="en-US" sz="2200" dirty="0">
                <a:cs typeface="B Nazanin" pitchFamily="2" charset="-78"/>
              </a:rPr>
              <a:t>. </a:t>
            </a:r>
            <a:r>
              <a:rPr lang="fa-IR" sz="2200" dirty="0">
                <a:cs typeface="B Nazanin" pitchFamily="2" charset="-78"/>
              </a:rPr>
              <a:t>همچنین نحوه ارتباط در شرایط سنی متفاوت، متغیر است</a:t>
            </a:r>
            <a:r>
              <a:rPr lang="en-US" sz="2200" dirty="0">
                <a:cs typeface="B Nazanin" pitchFamily="2" charset="-78"/>
              </a:rPr>
              <a:t>.</a:t>
            </a:r>
          </a:p>
          <a:p>
            <a:pPr algn="r" rtl="1">
              <a:defRPr/>
            </a:pPr>
            <a:endParaRPr lang="en-US" sz="2200" dirty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FB3B651E-6F22-4AE5-AB5C-469EB663A7DA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67</a:t>
            </a:fld>
            <a:endParaRPr lang="en-US" altLang="fa-IR" sz="1050"/>
          </a:p>
        </p:txBody>
      </p:sp>
      <p:sp>
        <p:nvSpPr>
          <p:cNvPr id="6" name="Rectangle 5"/>
          <p:cNvSpPr/>
          <p:nvPr/>
        </p:nvSpPr>
        <p:spPr>
          <a:xfrm>
            <a:off x="1286182" y="242889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200" b="1" dirty="0">
              <a:cs typeface="B Nazanin" panose="00000400000000000000" pitchFamily="2" charset="-78"/>
            </a:endParaRPr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2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1DCFF35A-4A61-46BF-A7E0-B52E6BBBE838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68</a:t>
            </a:fld>
            <a:endParaRPr lang="en-US" altLang="fa-IR" sz="10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31" y="0"/>
            <a:ext cx="9144000" cy="561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4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1000">
        <p:split orient="vert"/>
      </p:transition>
    </mc:Choice>
    <mc:Fallback xmlns="">
      <p:transition spd="slow" advClick="0" advTm="2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BFA0AAFE-9203-403D-80DA-FB7544D576AF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7</a:t>
            </a:fld>
            <a:endParaRPr lang="en-US" altLang="fa-IR" sz="1050"/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809664" y="1483725"/>
            <a:ext cx="822626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 algn="r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مصاحبه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با </a:t>
            </a:r>
            <a:r>
              <a:rPr lang="fa-IR" sz="2400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موضوعات مورد علاقه بیمار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 شروع می شود .</a:t>
            </a:r>
            <a:endParaRPr lang="en-US" sz="2400" dirty="0">
              <a:latin typeface="Arial" charset="0"/>
              <a:cs typeface="B Nazanin" panose="00000400000000000000" pitchFamily="2" charset="-78"/>
            </a:endParaRPr>
          </a:p>
          <a:p>
            <a:pPr marL="342900" indent="-342900" algn="r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شروع‌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صحبت ‌از طرف ‌‌بیمار نشان‌دهنده </a:t>
            </a:r>
            <a:r>
              <a:rPr lang="fa-IR" sz="2400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موضوعات درگیرکننده‌ ذهن </a:t>
            </a:r>
            <a:r>
              <a:rPr lang="fa-IR" sz="24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بیمار 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می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باشد. </a:t>
            </a:r>
          </a:p>
          <a:p>
            <a:pPr marL="342900" indent="-342900" algn="r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انتخاب موضوع صحبت به بیمار واگذار می شود.</a:t>
            </a:r>
          </a:p>
          <a:p>
            <a:pPr marL="342900" indent="-342900" algn="r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هدف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تشویق بیمار به صحبت در مورد خودش است</a:t>
            </a: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.</a:t>
            </a:r>
          </a:p>
          <a:p>
            <a:pPr algn="r" rtl="1" eaLnBrk="1" hangingPunct="1">
              <a:lnSpc>
                <a:spcPct val="150000"/>
              </a:lnSpc>
              <a:defRPr/>
            </a:pPr>
            <a:endParaRPr lang="fa-IR" sz="2400" dirty="0">
              <a:latin typeface="Arial" charset="0"/>
              <a:cs typeface="B Nazanin" panose="00000400000000000000" pitchFamily="2" charset="-78"/>
            </a:endParaRPr>
          </a:p>
          <a:p>
            <a:pPr marL="342900" indent="-342900" algn="justLow" rtl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fa-IR" altLang="fa-IR" sz="2400" dirty="0" smtClean="0">
                <a:cs typeface="B Nazanin" panose="00000400000000000000" pitchFamily="2" charset="-78"/>
              </a:rPr>
              <a:t>دوست </a:t>
            </a:r>
            <a:r>
              <a:rPr lang="fa-IR" altLang="fa-IR" sz="2400" dirty="0">
                <a:cs typeface="B Nazanin" panose="00000400000000000000" pitchFamily="2" charset="-78"/>
              </a:rPr>
              <a:t>داری امروز در مورد چه چیزی صحبت کنیم ؟ </a:t>
            </a:r>
            <a:endParaRPr lang="fa-IR" altLang="fa-IR" sz="2400" dirty="0" smtClean="0">
              <a:cs typeface="B Nazanin" panose="00000400000000000000" pitchFamily="2" charset="-78"/>
            </a:endParaRPr>
          </a:p>
          <a:p>
            <a:pPr marL="342900" indent="-342900" algn="justLow" rtl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fa-IR" altLang="fa-IR" sz="2400" dirty="0" smtClean="0">
                <a:cs typeface="B Nazanin" panose="00000400000000000000" pitchFamily="2" charset="-78"/>
              </a:rPr>
              <a:t>آیا </a:t>
            </a:r>
            <a:r>
              <a:rPr lang="fa-IR" altLang="fa-IR" sz="2400" dirty="0">
                <a:cs typeface="B Nazanin" panose="00000400000000000000" pitchFamily="2" charset="-78"/>
              </a:rPr>
              <a:t>موضوع به خصوصی است که دوست داشته باشید در مورد آن امروز صحبت کنید.</a:t>
            </a:r>
          </a:p>
          <a:p>
            <a:pPr algn="r" rtl="1" eaLnBrk="1" hangingPunct="1">
              <a:defRPr/>
            </a:pPr>
            <a:endParaRPr lang="fa-IR" sz="2400" dirty="0">
              <a:latin typeface="Arial" charset="0"/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6182" y="242889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1- گشایش سخن </a:t>
            </a:r>
            <a:r>
              <a:rPr lang="fa-IR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Broad Openings</a:t>
            </a:r>
            <a:r>
              <a:rPr lang="fa-IR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)</a:t>
            </a:r>
            <a:endParaRPr lang="en-US" sz="3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6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2BF45583-0000-4072-B6FB-EF547A45AEB4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8</a:t>
            </a:fld>
            <a:endParaRPr lang="en-US" altLang="fa-IR" sz="1050"/>
          </a:p>
        </p:txBody>
      </p:sp>
      <p:sp>
        <p:nvSpPr>
          <p:cNvPr id="3" name="TextBox 2"/>
          <p:cNvSpPr txBox="1"/>
          <p:nvPr/>
        </p:nvSpPr>
        <p:spPr>
          <a:xfrm>
            <a:off x="1472378" y="1496064"/>
            <a:ext cx="7430991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dirty="0">
                <a:cs typeface="B Nazanin" panose="00000400000000000000" pitchFamily="2" charset="-78"/>
              </a:rPr>
              <a:t>در جریان ارتباط درمانی، سوالات با پاسخ های باز، بر سوالات با پاسخ </a:t>
            </a:r>
            <a:r>
              <a:rPr lang="fa-IR" sz="2400" dirty="0" smtClean="0">
                <a:cs typeface="B Nazanin" panose="00000400000000000000" pitchFamily="2" charset="-78"/>
              </a:rPr>
              <a:t>های بسته </a:t>
            </a:r>
            <a:r>
              <a:rPr lang="fa-IR" sz="2400" dirty="0">
                <a:cs typeface="B Nazanin" panose="00000400000000000000" pitchFamily="2" charset="-78"/>
              </a:rPr>
              <a:t>ترجیح داده می شود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200000"/>
              </a:lnSpc>
              <a:defRPr/>
            </a:pPr>
            <a:r>
              <a:rPr lang="fa-I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انواع سؤالات</a:t>
            </a:r>
          </a:p>
          <a:p>
            <a:pPr algn="r" rtl="1">
              <a:lnSpc>
                <a:spcPct val="200000"/>
              </a:lnSpc>
              <a:defRPr/>
            </a:pPr>
            <a:r>
              <a:rPr lang="fa-IR" sz="2400" dirty="0" smtClean="0">
                <a:latin typeface="Arial" charset="0"/>
                <a:cs typeface="B Nazanin" panose="00000400000000000000" pitchFamily="2" charset="-78"/>
              </a:rPr>
              <a:t>الف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) سؤال باز          ب) سؤال بسته        ج) سؤال متمرکز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6182" y="242889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 dirty="0">
                <a:cs typeface="B Nazanin" panose="00000400000000000000" pitchFamily="2" charset="-78"/>
              </a:rPr>
              <a:t>2- سؤالات باز پاسخ </a:t>
            </a:r>
            <a:r>
              <a:rPr lang="fa-IR" sz="3200" b="1" dirty="0" smtClean="0">
                <a:cs typeface="B Nazanin" panose="00000400000000000000" pitchFamily="2" charset="-78"/>
              </a:rPr>
              <a:t>(</a:t>
            </a:r>
            <a:r>
              <a:rPr lang="en-US" sz="3200" b="1" dirty="0">
                <a:cs typeface="B Nazanin" panose="00000400000000000000" pitchFamily="2" charset="-78"/>
              </a:rPr>
              <a:t>Open Questions</a:t>
            </a:r>
            <a:r>
              <a:rPr lang="fa-IR" sz="3200" b="1" dirty="0" smtClean="0">
                <a:cs typeface="B Nazanin" panose="00000400000000000000" pitchFamily="2" charset="-78"/>
              </a:rPr>
              <a:t>)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pic>
        <p:nvPicPr>
          <p:cNvPr id="8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3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14DE2AF2-7FD6-4B91-9A70-CD85C21A604D}" type="slidenum">
              <a:rPr lang="fa-IR" altLang="fa-IR" sz="1050"/>
              <a:pPr algn="l">
                <a:spcBef>
                  <a:spcPct val="0"/>
                </a:spcBef>
                <a:buFontTx/>
                <a:buNone/>
              </a:pPr>
              <a:t>9</a:t>
            </a:fld>
            <a:endParaRPr lang="en-US" altLang="fa-IR" sz="1050"/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1286182" y="1290207"/>
            <a:ext cx="7600240" cy="48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a-IR" sz="2400" b="1" dirty="0">
              <a:solidFill>
                <a:srgbClr val="0066CC"/>
              </a:solidFill>
              <a:cs typeface="B Badr" panose="00000400000000000000" pitchFamily="2" charset="-78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defRPr/>
            </a:pPr>
            <a:r>
              <a:rPr lang="fa-IR" sz="2400" b="1" dirty="0">
                <a:solidFill>
                  <a:srgbClr val="FF0000"/>
                </a:solidFill>
                <a:cs typeface="B Badr" panose="00000400000000000000" pitchFamily="2" charset="-78"/>
              </a:rPr>
              <a:t>فرصت</a:t>
            </a:r>
            <a:r>
              <a:rPr lang="fa-IR" sz="2400" b="1" dirty="0">
                <a:solidFill>
                  <a:srgbClr val="FF0000"/>
                </a:solidFill>
              </a:rPr>
              <a:t>‌</a:t>
            </a:r>
            <a:r>
              <a:rPr lang="fa-IR" sz="2400" b="1" dirty="0">
                <a:solidFill>
                  <a:srgbClr val="FF0000"/>
                </a:solidFill>
                <a:cs typeface="B Badr" panose="00000400000000000000" pitchFamily="2" charset="-78"/>
              </a:rPr>
              <a:t> بیشتری</a:t>
            </a:r>
            <a:r>
              <a:rPr lang="fa-IR" sz="2400" b="1" dirty="0">
                <a:solidFill>
                  <a:srgbClr val="FF0000"/>
                </a:solidFill>
              </a:rPr>
              <a:t>‌</a:t>
            </a:r>
            <a:r>
              <a:rPr lang="fa-IR" sz="2400" b="1" dirty="0">
                <a:solidFill>
                  <a:srgbClr val="FF0000"/>
                </a:solidFill>
                <a:cs typeface="B Badr" panose="00000400000000000000" pitchFamily="2" charset="-78"/>
              </a:rPr>
              <a:t> به</a:t>
            </a:r>
            <a:r>
              <a:rPr lang="fa-IR" sz="2400" b="1" dirty="0">
                <a:solidFill>
                  <a:srgbClr val="FF0000"/>
                </a:solidFill>
              </a:rPr>
              <a:t>‌</a:t>
            </a:r>
            <a:r>
              <a:rPr lang="fa-IR" sz="2400" b="1" dirty="0">
                <a:solidFill>
                  <a:srgbClr val="FF0000"/>
                </a:solidFill>
                <a:cs typeface="B Badr" panose="00000400000000000000" pitchFamily="2" charset="-78"/>
              </a:rPr>
              <a:t> بیمارمی</a:t>
            </a:r>
            <a:r>
              <a:rPr lang="fa-IR" sz="2400" b="1" dirty="0">
                <a:solidFill>
                  <a:srgbClr val="FF0000"/>
                </a:solidFill>
              </a:rPr>
              <a:t>‌</a:t>
            </a:r>
            <a:r>
              <a:rPr lang="fa-IR" sz="2400" b="1" dirty="0">
                <a:solidFill>
                  <a:srgbClr val="FF0000"/>
                </a:solidFill>
                <a:cs typeface="B Badr" panose="00000400000000000000" pitchFamily="2" charset="-78"/>
              </a:rPr>
              <a:t>دهد تا فکرکند و پاسخ مناسب دهد.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defRPr/>
            </a:pPr>
            <a:r>
              <a:rPr lang="fa-IR" sz="2400" b="1" dirty="0">
                <a:solidFill>
                  <a:srgbClr val="FF0000"/>
                </a:solidFill>
                <a:cs typeface="B Badr" panose="00000400000000000000" pitchFamily="2" charset="-78"/>
              </a:rPr>
              <a:t>باعث افزایش شرکت بیمار در تعامل می شوند.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2400" b="1" dirty="0">
              <a:solidFill>
                <a:srgbClr val="FF0000"/>
              </a:solidFill>
              <a:cs typeface="B Badr" panose="00000400000000000000" pitchFamily="2" charset="-7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fa-IR" sz="2100" b="1" dirty="0">
                <a:cs typeface="B Badr" panose="00000400000000000000" pitchFamily="2" charset="-78"/>
              </a:rPr>
              <a:t>- درمورد احساس خودت برایم صحبت کن؟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n-US" sz="2100" b="1" dirty="0">
              <a:cs typeface="B Badr" panose="00000400000000000000" pitchFamily="2" charset="-7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fa-IR" sz="2100" b="1" dirty="0">
                <a:cs typeface="B Badr" panose="00000400000000000000" pitchFamily="2" charset="-78"/>
              </a:rPr>
              <a:t> نظرت درمورد زندگی چگونه است ؟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endParaRPr lang="en-US" sz="2100" b="1" dirty="0">
              <a:cs typeface="B Badr" panose="00000400000000000000" pitchFamily="2" charset="-78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fa-IR" sz="2100" b="1" dirty="0">
                <a:cs typeface="B Badr" panose="00000400000000000000" pitchFamily="2" charset="-78"/>
              </a:rPr>
              <a:t>دوست داری در مورد چه چیزی صحبت کنیم ؟ 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fa-IR" sz="2100" b="1" dirty="0">
                <a:cs typeface="B Badr" panose="00000400000000000000" pitchFamily="2" charset="-78"/>
              </a:rPr>
              <a:t>لطفا کمی در مورد افرادی که با شما زندگی می کنند توضیح بدهید؟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6182" y="242889"/>
            <a:ext cx="7857818" cy="988376"/>
          </a:xfrm>
          <a:prstGeom prst="rect">
            <a:avLst/>
          </a:prstGeom>
          <a:gradFill flip="none" rotWithShape="1">
            <a:gsLst>
              <a:gs pos="0">
                <a:srgbClr val="9F1A3D"/>
              </a:gs>
              <a:gs pos="52000">
                <a:srgbClr val="C9214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 dirty="0">
                <a:cs typeface="B Nazanin" panose="00000400000000000000" pitchFamily="2" charset="-78"/>
              </a:rPr>
              <a:t>الف) سؤال‌ باز</a:t>
            </a: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183946"/>
            <a:ext cx="933450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1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1846be9d-027d-41ec-bcb9-872034164895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96806-e:\mediacenter\e-learning\دانشکده مجازی\مصوبات دانشگاه مجازی\تولید محتوا\قالب فایل پاو.pptx"/>
  <p:tag name="ARTICULATE_PRESENTER_VERSION" val="7"/>
  <p:tag name="ARTICULATE_USED_PAGE_ORIENTATION" val="1"/>
  <p:tag name="ARTICULATE_USED_PAGE_SIZE" val="1"/>
  <p:tag name="ARTICULATE_PROJECT_OPEN" val="0"/>
  <p:tag name="ISPRING_RESOURCE_PATHS_HASH_2" val="a6f6f636b891136d4a05f38ff1b83a1698919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abeec0f-40b3-42ae-ba5b-5cce1e0953c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56"/>
  <p:tag name="ARTICULATE_USED_LAYOU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abeec0f-40b3-42ae-ba5b-5cce1e0953c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56"/>
  <p:tag name="ARTICULATE_USED_LAYOUT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abeec0f-40b3-42ae-ba5b-5cce1e0953c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56"/>
  <p:tag name="ARTICULATE_USED_LAYOUT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1315</TotalTime>
  <Words>3491</Words>
  <Application>Microsoft Office PowerPoint</Application>
  <PresentationFormat>On-screen Show (4:3)</PresentationFormat>
  <Paragraphs>429</Paragraphs>
  <Slides>68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7" baseType="lpstr">
      <vt:lpstr>Arial</vt:lpstr>
      <vt:lpstr>B Badr</vt:lpstr>
      <vt:lpstr>B Nazanin</vt:lpstr>
      <vt:lpstr>B Titr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پاسخ به برخی سوالات می تواند پرستار را نسبت به وجود پدیده انتقال متقابل آگاه سازد: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درس به فارسـی  عنوان درس به انگلیسی</dc:title>
  <dc:creator>Folio</dc:creator>
  <cp:lastModifiedBy>Windows User</cp:lastModifiedBy>
  <cp:revision>163</cp:revision>
  <dcterms:created xsi:type="dcterms:W3CDTF">2017-05-24T06:57:29Z</dcterms:created>
  <dcterms:modified xsi:type="dcterms:W3CDTF">2021-02-13T08:05:15Z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rojectVersion">
    <vt:lpwstr>7</vt:lpwstr>
  </property>
  <property fmtid="{D5CDD505-2E9C-101B-9397-08002B2CF9AE}" pid="3" name="ArticulateUseProject">
    <vt:lpwstr>1</vt:lpwstr>
  </property>
  <property fmtid="{D5CDD505-2E9C-101B-9397-08002B2CF9AE}" pid="4" name="ArticulateGUID">
    <vt:lpwstr>C25EDEEA-3D25-4B3A-892E-9B1AC0167473</vt:lpwstr>
  </property>
  <property fmtid="{D5CDD505-2E9C-101B-9397-08002B2CF9AE}" pid="5" name="ArticulatePath">
    <vt:lpwstr>قالب فایل پاو</vt:lpwstr>
  </property>
  <property fmtid="{D5CDD505-2E9C-101B-9397-08002B2CF9AE}" pid="6" name="ArticulateProjectFull">
    <vt:lpwstr>E:\Mediacenter\e-learning\دانشکده مجازی\مصوبات دانشگاه مجازی\تولید محتوا\قالب فایل پاو.ppta</vt:lpwstr>
  </property>
</Properties>
</file>